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Caveat"/>
      <p:regular r:id="rId40"/>
      <p:bold r:id="rId41"/>
    </p:embeddedFont>
    <p:embeddedFont>
      <p:font typeface="PT Sans Narrow"/>
      <p:regular r:id="rId42"/>
      <p:bold r:id="rId43"/>
    </p:embeddedFont>
    <p:embeddedFont>
      <p:font typeface="Lexend"/>
      <p:regular r:id="rId44"/>
      <p:bold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veat-regular.fntdata"/><Relationship Id="rId42" Type="http://schemas.openxmlformats.org/officeDocument/2006/relationships/font" Target="fonts/PTSansNarrow-regular.fntdata"/><Relationship Id="rId41" Type="http://schemas.openxmlformats.org/officeDocument/2006/relationships/font" Target="fonts/Caveat-bold.fntdata"/><Relationship Id="rId44" Type="http://schemas.openxmlformats.org/officeDocument/2006/relationships/font" Target="fonts/Lexend-regular.fntdata"/><Relationship Id="rId43" Type="http://schemas.openxmlformats.org/officeDocument/2006/relationships/font" Target="fonts/PTSansNarrow-bold.fntdata"/><Relationship Id="rId46" Type="http://schemas.openxmlformats.org/officeDocument/2006/relationships/font" Target="fonts/OpenSans-regular.fntdata"/><Relationship Id="rId45" Type="http://schemas.openxmlformats.org/officeDocument/2006/relationships/font" Target="fonts/Lexe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c6e0e0f68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c6e0e0f68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2c6e0e0f68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2c6e0e0f68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2c6e0e0f68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2c6e0e0f6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c6e0e0f6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2c6e0e0f6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148daa4114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148daa4114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2c6e0e0f68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2c6e0e0f68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48daa411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148daa411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cbc9bcf3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cbc9bcf3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c6e0e0f68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c6e0e0f68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c7eca7c6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c7eca7c6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2c6e0e0f68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2c6e0e0f68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cbc9bcf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cbc9bcf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2cbc9bcf3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2cbc9bcf3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c7eca7c6e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2c7eca7c6e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c7eca7c6e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2c7eca7c6e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c7eca7c6e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c7eca7c6e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7ea4cd5362cbbfb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7ea4cd5362cbbfb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c7eca7c6e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c7eca7c6e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2c7eca7c6e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2c7eca7c6e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cbc9bcf3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2cbc9bcf3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48daa411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148daa4114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2c6e0e0f6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2c6e0e0f6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2c7eca7c6e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2c7eca7c6e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c7eca7c6e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2c7eca7c6e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c7eca7c6e_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2c7eca7c6e_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cbc9bcf3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2cbc9bcf3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cbc9bcf3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2cbc9bcf3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c6e0e0f6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c6e0e0f6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c6e0e0f6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2c6e0e0f6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2c6e0e0f6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2c6e0e0f6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2c6e0e0f6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2c6e0e0f6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c6e0e0f6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c6e0e0f6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2c6e0e0f6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2c6e0e0f6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robu.in/product/brushless-controller-24v-for-hub-motor-250w/"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jp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drive.google.com/file/d/1pDTOeF972Srg-JVxG0_jfsmFKsrQ1EpV/view" TargetMode="External"/><Relationship Id="rId4" Type="http://schemas.openxmlformats.org/officeDocument/2006/relationships/image" Target="../media/image36.jpg"/><Relationship Id="rId5" Type="http://schemas.openxmlformats.org/officeDocument/2006/relationships/hyperlink" Target="http://drive.google.com/file/d/1SOtcC2UlMmeIYFHRKaq6gMhsds6o7EBl/view" TargetMode="External"/><Relationship Id="rId6"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9u7dRiaxXypMuuIAF8GwgscxKGl8mZfJ/view" TargetMode="External"/><Relationship Id="rId4" Type="http://schemas.openxmlformats.org/officeDocument/2006/relationships/image" Target="../media/image32.jpg"/><Relationship Id="rId5" Type="http://schemas.openxmlformats.org/officeDocument/2006/relationships/hyperlink" Target="http://drive.google.com/file/d/1nRZEGYgZtGoddqBeualAWQ6ROLAuePPO/view" TargetMode="External"/><Relationship Id="rId6"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jpg"/><Relationship Id="rId4" Type="http://schemas.openxmlformats.org/officeDocument/2006/relationships/hyperlink" Target="http://drive.google.com/file/d/1b-WThM_NjRLwHJuRLGc46ndOj7bonrmr/view" TargetMode="External"/><Relationship Id="rId5"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31.jpg"/><Relationship Id="rId5"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drive.google.com/file/d/1E3AkLc3AJMcUqrmswYbjLYV9dU6HxShC/view" TargetMode="External"/><Relationship Id="rId4" Type="http://schemas.openxmlformats.org/officeDocument/2006/relationships/image" Target="../media/image30.jpg"/><Relationship Id="rId5" Type="http://schemas.openxmlformats.org/officeDocument/2006/relationships/hyperlink" Target="http://drive.google.com/file/d/1OUXj-BnDZr50ezV85q4Y2SNDS4heD6Oy/view" TargetMode="External"/><Relationship Id="rId6" Type="http://schemas.openxmlformats.org/officeDocument/2006/relationships/image" Target="../media/image35.jpg"/><Relationship Id="rId7" Type="http://schemas.openxmlformats.org/officeDocument/2006/relationships/hyperlink" Target="http://drive.google.com/file/d/1KFjVIqPKLx6nBSVavozDYyLJmjvHpW2N/view" TargetMode="External"/><Relationship Id="rId8"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rive.google.com/file/d/1S3QqyYphepjD_bme_mr3XNAVBxwjU05S/view" TargetMode="External"/><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Q0ur45x_ORLQ4UhyMyB9D04M4vW98IqG/view" TargetMode="External"/><Relationship Id="rId4" Type="http://schemas.openxmlformats.org/officeDocument/2006/relationships/image" Target="../media/image20.jpg"/><Relationship Id="rId5" Type="http://schemas.openxmlformats.org/officeDocument/2006/relationships/hyperlink" Target="http://drive.google.com/file/d/1y9RPylEABp0txv_Sv1TOSRloUAq8Q6oV/view" TargetMode="External"/><Relationship Id="rId6"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7.jp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lrsa.in/product/24v-10ah-lithium-ion-rechargeable-battery-pack-with-charger/"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MANUFACTURING PROCESS-I</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COURSE PROJECT</a:t>
            </a:r>
            <a:endParaRPr/>
          </a:p>
        </p:txBody>
      </p:sp>
      <p:pic>
        <p:nvPicPr>
          <p:cNvPr id="68" name="Google Shape;68;p13"/>
          <p:cNvPicPr preferRelativeResize="0"/>
          <p:nvPr/>
        </p:nvPicPr>
        <p:blipFill>
          <a:blip r:embed="rId3">
            <a:alphaModFix/>
          </a:blip>
          <a:stretch>
            <a:fillRect/>
          </a:stretch>
        </p:blipFill>
        <p:spPr>
          <a:xfrm>
            <a:off x="49175" y="0"/>
            <a:ext cx="847749" cy="709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 name="Shape 123"/>
        <p:cNvGrpSpPr/>
        <p:nvPr/>
      </p:nvGrpSpPr>
      <p:grpSpPr>
        <a:xfrm>
          <a:off x="0" y="0"/>
          <a:ext cx="0" cy="0"/>
          <a:chOff x="0" y="0"/>
          <a:chExt cx="0" cy="0"/>
        </a:xfrm>
      </p:grpSpPr>
      <p:pic>
        <p:nvPicPr>
          <p:cNvPr id="124" name="Google Shape;124;p22"/>
          <p:cNvPicPr preferRelativeResize="0"/>
          <p:nvPr/>
        </p:nvPicPr>
        <p:blipFill>
          <a:blip r:embed="rId3">
            <a:alphaModFix/>
          </a:blip>
          <a:stretch>
            <a:fillRect/>
          </a:stretch>
        </p:blipFill>
        <p:spPr>
          <a:xfrm>
            <a:off x="614600" y="584175"/>
            <a:ext cx="7618925" cy="4519500"/>
          </a:xfrm>
          <a:prstGeom prst="rect">
            <a:avLst/>
          </a:prstGeom>
          <a:noFill/>
          <a:ln>
            <a:noFill/>
          </a:ln>
        </p:spPr>
      </p:pic>
      <p:sp>
        <p:nvSpPr>
          <p:cNvPr id="125" name="Google Shape;125;p22"/>
          <p:cNvSpPr txBox="1"/>
          <p:nvPr/>
        </p:nvSpPr>
        <p:spPr>
          <a:xfrm>
            <a:off x="1543000" y="73300"/>
            <a:ext cx="56646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chemeClr val="accent1"/>
                </a:solidFill>
                <a:latin typeface="PT Sans Narrow"/>
                <a:ea typeface="PT Sans Narrow"/>
                <a:cs typeface="PT Sans Narrow"/>
                <a:sym typeface="PT Sans Narrow"/>
              </a:rPr>
              <a:t>specifications</a:t>
            </a:r>
            <a:endParaRPr b="1" sz="3100">
              <a:solidFill>
                <a:schemeClr val="accent1"/>
              </a:solidFill>
              <a:latin typeface="PT Sans Narrow"/>
              <a:ea typeface="PT Sans Narrow"/>
              <a:cs typeface="PT Sans Narrow"/>
              <a:sym typeface="PT Sans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Rubber castor wheels</a:t>
            </a:r>
            <a:endParaRPr/>
          </a:p>
        </p:txBody>
      </p:sp>
      <p:sp>
        <p:nvSpPr>
          <p:cNvPr id="131" name="Google Shape;131;p23"/>
          <p:cNvSpPr txBox="1"/>
          <p:nvPr>
            <p:ph idx="1" type="body"/>
          </p:nvPr>
        </p:nvSpPr>
        <p:spPr>
          <a:xfrm>
            <a:off x="311700" y="1266325"/>
            <a:ext cx="62697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Quantity - 2</a:t>
            </a:r>
            <a:endParaRPr/>
          </a:p>
          <a:p>
            <a:pPr indent="0" lvl="0" marL="0" rtl="0" algn="l">
              <a:spcBef>
                <a:spcPts val="1200"/>
              </a:spcBef>
              <a:spcAft>
                <a:spcPts val="0"/>
              </a:spcAft>
              <a:buNone/>
            </a:pPr>
            <a:r>
              <a:rPr lang="en"/>
              <a:t>Material - rubber,steel</a:t>
            </a:r>
            <a:endParaRPr/>
          </a:p>
          <a:p>
            <a:pPr indent="0" lvl="0" marL="0" rtl="0" algn="l">
              <a:spcBef>
                <a:spcPts val="1200"/>
              </a:spcBef>
              <a:spcAft>
                <a:spcPts val="0"/>
              </a:spcAft>
              <a:buNone/>
            </a:pPr>
            <a:r>
              <a:rPr lang="en"/>
              <a:t>Size - 2-3 inches</a:t>
            </a:r>
            <a:endParaRPr/>
          </a:p>
          <a:p>
            <a:pPr indent="0" lvl="0" marL="0" rtl="0" algn="l">
              <a:spcBef>
                <a:spcPts val="1200"/>
              </a:spcBef>
              <a:spcAft>
                <a:spcPts val="0"/>
              </a:spcAft>
              <a:buNone/>
            </a:pPr>
            <a:r>
              <a:rPr lang="en"/>
              <a:t>Maximum load - 100 kg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2" name="Google Shape;132;p23"/>
          <p:cNvPicPr preferRelativeResize="0"/>
          <p:nvPr/>
        </p:nvPicPr>
        <p:blipFill>
          <a:blip r:embed="rId3">
            <a:alphaModFix/>
          </a:blip>
          <a:stretch>
            <a:fillRect/>
          </a:stretch>
        </p:blipFill>
        <p:spPr>
          <a:xfrm>
            <a:off x="5519155" y="1097143"/>
            <a:ext cx="3027925" cy="3027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Mild steels tube</a:t>
            </a:r>
            <a:endParaRPr/>
          </a:p>
        </p:txBody>
      </p:sp>
      <p:sp>
        <p:nvSpPr>
          <p:cNvPr id="138" name="Google Shape;138;p24"/>
          <p:cNvSpPr txBox="1"/>
          <p:nvPr>
            <p:ph idx="1" type="body"/>
          </p:nvPr>
        </p:nvSpPr>
        <p:spPr>
          <a:xfrm>
            <a:off x="311700" y="1152425"/>
            <a:ext cx="5718900" cy="12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22222"/>
                </a:solidFill>
                <a:highlight>
                  <a:srgbClr val="FFFFFF"/>
                </a:highlight>
                <a:latin typeface="Arial"/>
                <a:ea typeface="Arial"/>
                <a:cs typeface="Arial"/>
                <a:sym typeface="Arial"/>
              </a:rPr>
              <a:t>square tube (1 inch, 1.2 mm thick)</a:t>
            </a:r>
            <a:endParaRPr sz="16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n" sz="1600">
                <a:solidFill>
                  <a:srgbClr val="222222"/>
                </a:solidFill>
                <a:highlight>
                  <a:srgbClr val="FFFFFF"/>
                </a:highlight>
                <a:latin typeface="Arial"/>
                <a:ea typeface="Arial"/>
                <a:cs typeface="Arial"/>
                <a:sym typeface="Arial"/>
              </a:rPr>
              <a:t>Quantity - 220-240 inches</a:t>
            </a:r>
            <a:endParaRPr sz="16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6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600">
              <a:solidFill>
                <a:srgbClr val="222222"/>
              </a:solidFill>
              <a:highlight>
                <a:srgbClr val="FFFFFF"/>
              </a:highlight>
              <a:latin typeface="Arial"/>
              <a:ea typeface="Arial"/>
              <a:cs typeface="Arial"/>
              <a:sym typeface="Arial"/>
            </a:endParaRPr>
          </a:p>
        </p:txBody>
      </p:sp>
      <p:pic>
        <p:nvPicPr>
          <p:cNvPr id="139" name="Google Shape;139;p24"/>
          <p:cNvPicPr preferRelativeResize="0"/>
          <p:nvPr/>
        </p:nvPicPr>
        <p:blipFill>
          <a:blip r:embed="rId3">
            <a:alphaModFix/>
          </a:blip>
          <a:stretch>
            <a:fillRect/>
          </a:stretch>
        </p:blipFill>
        <p:spPr>
          <a:xfrm>
            <a:off x="6104325" y="527900"/>
            <a:ext cx="2877775" cy="1915025"/>
          </a:xfrm>
          <a:prstGeom prst="rect">
            <a:avLst/>
          </a:prstGeom>
          <a:noFill/>
          <a:ln>
            <a:noFill/>
          </a:ln>
        </p:spPr>
      </p:pic>
      <p:sp>
        <p:nvSpPr>
          <p:cNvPr id="140" name="Google Shape;140;p24"/>
          <p:cNvSpPr txBox="1"/>
          <p:nvPr>
            <p:ph type="title"/>
          </p:nvPr>
        </p:nvSpPr>
        <p:spPr>
          <a:xfrm>
            <a:off x="311700" y="24429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Mild steels sheets</a:t>
            </a:r>
            <a:endParaRPr/>
          </a:p>
        </p:txBody>
      </p:sp>
      <p:sp>
        <p:nvSpPr>
          <p:cNvPr id="141" name="Google Shape;141;p24"/>
          <p:cNvSpPr txBox="1"/>
          <p:nvPr/>
        </p:nvSpPr>
        <p:spPr>
          <a:xfrm>
            <a:off x="338850" y="3150325"/>
            <a:ext cx="5664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22222"/>
                </a:solidFill>
                <a:highlight>
                  <a:srgbClr val="FFFFFF"/>
                </a:highlight>
              </a:rPr>
              <a:t>MS sheet (1.2 mm)</a:t>
            </a:r>
            <a:endParaRPr sz="1700">
              <a:solidFill>
                <a:srgbClr val="222222"/>
              </a:solidFill>
              <a:highlight>
                <a:srgbClr val="FFFFFF"/>
              </a:highlight>
            </a:endParaRPr>
          </a:p>
          <a:p>
            <a:pPr indent="0" lvl="0" marL="0" rtl="0" algn="l">
              <a:spcBef>
                <a:spcPts val="0"/>
              </a:spcBef>
              <a:spcAft>
                <a:spcPts val="0"/>
              </a:spcAft>
              <a:buNone/>
            </a:pPr>
            <a:r>
              <a:rPr lang="en" sz="1700">
                <a:solidFill>
                  <a:srgbClr val="222222"/>
                </a:solidFill>
                <a:highlight>
                  <a:srgbClr val="FFFFFF"/>
                </a:highlight>
              </a:rPr>
              <a:t>Quantity - 2 </a:t>
            </a:r>
            <a:r>
              <a:rPr lang="en" sz="1450">
                <a:solidFill>
                  <a:srgbClr val="0F0F0F"/>
                </a:solidFill>
                <a:highlight>
                  <a:srgbClr val="FFFFFF"/>
                </a:highlight>
              </a:rPr>
              <a:t>X 50 </a:t>
            </a:r>
            <a:r>
              <a:rPr lang="en" sz="1350">
                <a:solidFill>
                  <a:srgbClr val="0F0F0F"/>
                </a:solidFill>
                <a:highlight>
                  <a:srgbClr val="FFFFFF"/>
                </a:highlight>
              </a:rPr>
              <a:t>X 35 cm</a:t>
            </a:r>
            <a:endParaRPr sz="2600">
              <a:solidFill>
                <a:srgbClr val="222222"/>
              </a:solidFill>
              <a:highlight>
                <a:srgbClr val="FFFFFF"/>
              </a:highlight>
            </a:endParaRPr>
          </a:p>
        </p:txBody>
      </p:sp>
      <p:pic>
        <p:nvPicPr>
          <p:cNvPr id="142" name="Google Shape;142;p24"/>
          <p:cNvPicPr preferRelativeResize="0"/>
          <p:nvPr/>
        </p:nvPicPr>
        <p:blipFill>
          <a:blip r:embed="rId4">
            <a:alphaModFix/>
          </a:blip>
          <a:stretch>
            <a:fillRect/>
          </a:stretch>
        </p:blipFill>
        <p:spPr>
          <a:xfrm>
            <a:off x="6104325" y="2728125"/>
            <a:ext cx="2877775" cy="21770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 controller</a:t>
            </a:r>
            <a:endParaRPr/>
          </a:p>
        </p:txBody>
      </p:sp>
      <p:sp>
        <p:nvSpPr>
          <p:cNvPr id="148" name="Google Shape;148;p25"/>
          <p:cNvSpPr txBox="1"/>
          <p:nvPr>
            <p:ph idx="1" type="body"/>
          </p:nvPr>
        </p:nvSpPr>
        <p:spPr>
          <a:xfrm>
            <a:off x="311700" y="1266325"/>
            <a:ext cx="6269700" cy="3645000"/>
          </a:xfrm>
          <a:prstGeom prst="rect">
            <a:avLst/>
          </a:prstGeom>
        </p:spPr>
        <p:txBody>
          <a:bodyPr anchorCtr="0" anchor="t" bIns="91425" lIns="91425" spcFirstLastPara="1" rIns="91425" wrap="square" tIns="91425">
            <a:normAutofit/>
          </a:bodyPr>
          <a:lstStyle/>
          <a:p>
            <a:pPr indent="0" lvl="0" marL="0" rtl="0" algn="l">
              <a:lnSpc>
                <a:spcPct val="128000"/>
              </a:lnSpc>
              <a:spcBef>
                <a:spcPts val="0"/>
              </a:spcBef>
              <a:spcAft>
                <a:spcPts val="0"/>
              </a:spcAft>
              <a:buNone/>
            </a:pPr>
            <a:r>
              <a:rPr lang="en">
                <a:solidFill>
                  <a:srgbClr val="333E48"/>
                </a:solidFill>
                <a:highlight>
                  <a:srgbClr val="FFFFFF"/>
                </a:highlight>
              </a:rPr>
              <a:t>Brushless Controller 24V for Hub Motor 250W</a:t>
            </a:r>
            <a:endParaRPr>
              <a:solidFill>
                <a:srgbClr val="333E48"/>
              </a:solidFill>
              <a:highlight>
                <a:srgbClr val="FFFFFF"/>
              </a:highlight>
            </a:endParaRPr>
          </a:p>
          <a:p>
            <a:pPr indent="0" lvl="0" marL="0" rtl="0" algn="l">
              <a:lnSpc>
                <a:spcPct val="128000"/>
              </a:lnSpc>
              <a:spcBef>
                <a:spcPts val="1100"/>
              </a:spcBef>
              <a:spcAft>
                <a:spcPts val="0"/>
              </a:spcAft>
              <a:buNone/>
            </a:pPr>
            <a:r>
              <a:rPr lang="en" sz="1100" u="sng">
                <a:solidFill>
                  <a:schemeClr val="hlink"/>
                </a:solidFill>
                <a:highlight>
                  <a:srgbClr val="FFFFFF"/>
                </a:highlight>
                <a:hlinkClick r:id="rId3"/>
              </a:rPr>
              <a:t>https://robu.in/product/brushless-controller-24v-for-hub-motor-250w/</a:t>
            </a:r>
            <a:endParaRPr sz="1100">
              <a:solidFill>
                <a:srgbClr val="333E48"/>
              </a:solidFill>
              <a:highlight>
                <a:srgbClr val="FFFFFF"/>
              </a:highlight>
            </a:endParaRPr>
          </a:p>
          <a:p>
            <a:pPr indent="-307975" lvl="0" marL="457200" rtl="0" algn="l">
              <a:spcBef>
                <a:spcPts val="1100"/>
              </a:spcBef>
              <a:spcAft>
                <a:spcPts val="0"/>
              </a:spcAft>
              <a:buClr>
                <a:srgbClr val="202122"/>
              </a:buClr>
              <a:buSzPts val="1250"/>
              <a:buAutoNum type="arabicPeriod"/>
            </a:pPr>
            <a:r>
              <a:rPr lang="en" sz="1250">
                <a:solidFill>
                  <a:srgbClr val="202122"/>
                </a:solidFill>
                <a:highlight>
                  <a:srgbClr val="FFFFFF"/>
                </a:highlight>
              </a:rPr>
              <a:t>Rated voltage: 24V</a:t>
            </a:r>
            <a:endParaRPr sz="1250">
              <a:solidFill>
                <a:srgbClr val="202122"/>
              </a:solidFill>
              <a:highlight>
                <a:srgbClr val="FFFFFF"/>
              </a:highlight>
            </a:endParaRPr>
          </a:p>
          <a:p>
            <a:pPr indent="-307975" lvl="0" marL="457200" rtl="0" algn="l">
              <a:spcBef>
                <a:spcPts val="0"/>
              </a:spcBef>
              <a:spcAft>
                <a:spcPts val="0"/>
              </a:spcAft>
              <a:buClr>
                <a:srgbClr val="202122"/>
              </a:buClr>
              <a:buSzPts val="1250"/>
              <a:buAutoNum type="arabicPeriod"/>
            </a:pPr>
            <a:r>
              <a:rPr lang="en" sz="1250">
                <a:solidFill>
                  <a:srgbClr val="202122"/>
                </a:solidFill>
                <a:highlight>
                  <a:srgbClr val="FFFFFF"/>
                </a:highlight>
              </a:rPr>
              <a:t>Rated Power: 250W</a:t>
            </a:r>
            <a:endParaRPr sz="1250">
              <a:solidFill>
                <a:srgbClr val="202122"/>
              </a:solidFill>
              <a:highlight>
                <a:srgbClr val="FFFFFF"/>
              </a:highlight>
            </a:endParaRPr>
          </a:p>
          <a:p>
            <a:pPr indent="-307975" lvl="0" marL="457200" rtl="0" algn="l">
              <a:spcBef>
                <a:spcPts val="0"/>
              </a:spcBef>
              <a:spcAft>
                <a:spcPts val="0"/>
              </a:spcAft>
              <a:buClr>
                <a:srgbClr val="202122"/>
              </a:buClr>
              <a:buSzPts val="1250"/>
              <a:buAutoNum type="arabicPeriod"/>
            </a:pPr>
            <a:r>
              <a:rPr lang="en" sz="1250">
                <a:solidFill>
                  <a:srgbClr val="202122"/>
                </a:solidFill>
                <a:highlight>
                  <a:srgbClr val="FFFFFF"/>
                </a:highlight>
              </a:rPr>
              <a:t>Current: 16±1 A</a:t>
            </a:r>
            <a:endParaRPr sz="1250">
              <a:solidFill>
                <a:srgbClr val="202122"/>
              </a:solidFill>
              <a:highlight>
                <a:srgbClr val="FFFFFF"/>
              </a:highlight>
            </a:endParaRPr>
          </a:p>
          <a:p>
            <a:pPr indent="-307975" lvl="0" marL="457200" rtl="0" algn="l">
              <a:spcBef>
                <a:spcPts val="0"/>
              </a:spcBef>
              <a:spcAft>
                <a:spcPts val="0"/>
              </a:spcAft>
              <a:buClr>
                <a:srgbClr val="202122"/>
              </a:buClr>
              <a:buSzPts val="1250"/>
              <a:buAutoNum type="arabicPeriod"/>
            </a:pPr>
            <a:r>
              <a:rPr lang="en" sz="1250">
                <a:solidFill>
                  <a:srgbClr val="202122"/>
                </a:solidFill>
                <a:highlight>
                  <a:srgbClr val="FFFFFF"/>
                </a:highlight>
              </a:rPr>
              <a:t>Under Voltage: 21±0.V</a:t>
            </a:r>
            <a:endParaRPr sz="1250">
              <a:solidFill>
                <a:srgbClr val="202122"/>
              </a:solidFill>
              <a:highlight>
                <a:srgbClr val="FFFFFF"/>
              </a:highlight>
            </a:endParaRPr>
          </a:p>
          <a:p>
            <a:pPr indent="0" lvl="0" marL="0" rtl="0" algn="l">
              <a:spcBef>
                <a:spcPts val="1200"/>
              </a:spcBef>
              <a:spcAft>
                <a:spcPts val="1200"/>
              </a:spcAft>
              <a:buNone/>
            </a:pPr>
            <a:r>
              <a:rPr lang="en" sz="1200">
                <a:solidFill>
                  <a:srgbClr val="333E48"/>
                </a:solidFill>
                <a:highlight>
                  <a:srgbClr val="FFFFFF"/>
                </a:highlight>
              </a:rPr>
              <a:t>The 24v 250W Hub Motor Popularly known as a general application motor. It is extremely durable and reliable. Its Commonly found in 24V scooters or even small kiddies carts and It’s also been a proven motor in robotics. Get Brushless Controller for this Hub Motor. </a:t>
            </a:r>
            <a:r>
              <a:rPr b="1" lang="en" sz="1200">
                <a:solidFill>
                  <a:srgbClr val="333E48"/>
                </a:solidFill>
                <a:highlight>
                  <a:srgbClr val="FFFFFF"/>
                </a:highlight>
              </a:rPr>
              <a:t>The e-bike controller is the brain of the e-bikes. It is connected to all the other electronic parts such as the battery, motor, and throttle if it exists.</a:t>
            </a:r>
            <a:r>
              <a:rPr lang="en" sz="1200">
                <a:solidFill>
                  <a:srgbClr val="333E48"/>
                </a:solidFill>
                <a:highlight>
                  <a:srgbClr val="FFFFFF"/>
                </a:highlight>
              </a:rPr>
              <a:t> It takes all the inputs from all the other components and determines what should be signalled to them in return.</a:t>
            </a:r>
            <a:endParaRPr sz="1200"/>
          </a:p>
        </p:txBody>
      </p:sp>
      <p:pic>
        <p:nvPicPr>
          <p:cNvPr id="149" name="Google Shape;149;p25"/>
          <p:cNvPicPr preferRelativeResize="0"/>
          <p:nvPr/>
        </p:nvPicPr>
        <p:blipFill>
          <a:blip r:embed="rId4">
            <a:alphaModFix/>
          </a:blip>
          <a:stretch>
            <a:fillRect/>
          </a:stretch>
        </p:blipFill>
        <p:spPr>
          <a:xfrm>
            <a:off x="6212550" y="724575"/>
            <a:ext cx="2817576" cy="2817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1154188" y="152400"/>
            <a:ext cx="6835625"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pic>
        <p:nvPicPr>
          <p:cNvPr id="159" name="Google Shape;159;p27"/>
          <p:cNvPicPr preferRelativeResize="0"/>
          <p:nvPr/>
        </p:nvPicPr>
        <p:blipFill>
          <a:blip r:embed="rId3">
            <a:alphaModFix/>
          </a:blip>
          <a:stretch>
            <a:fillRect/>
          </a:stretch>
        </p:blipFill>
        <p:spPr>
          <a:xfrm>
            <a:off x="152400" y="731699"/>
            <a:ext cx="8839201" cy="4226500"/>
          </a:xfrm>
          <a:prstGeom prst="rect">
            <a:avLst/>
          </a:prstGeom>
          <a:noFill/>
          <a:ln>
            <a:noFill/>
          </a:ln>
        </p:spPr>
      </p:pic>
      <p:sp>
        <p:nvSpPr>
          <p:cNvPr id="160" name="Google Shape;160;p27"/>
          <p:cNvSpPr txBox="1"/>
          <p:nvPr/>
        </p:nvSpPr>
        <p:spPr>
          <a:xfrm>
            <a:off x="1543000" y="73300"/>
            <a:ext cx="56646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chemeClr val="accent1"/>
                </a:solidFill>
                <a:latin typeface="PT Sans Narrow"/>
                <a:ea typeface="PT Sans Narrow"/>
                <a:cs typeface="PT Sans Narrow"/>
                <a:sym typeface="PT Sans Narrow"/>
              </a:rPr>
              <a:t>specifications</a:t>
            </a:r>
            <a:endParaRPr b="1" sz="3100">
              <a:solidFill>
                <a:schemeClr val="accent1"/>
              </a:solidFill>
              <a:latin typeface="PT Sans Narrow"/>
              <a:ea typeface="PT Sans Narrow"/>
              <a:cs typeface="PT Sans Narrow"/>
              <a:sym typeface="PT Sans Narr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ESC (ELECTRONIC SPEED CONTROLLER)</a:t>
            </a:r>
            <a:endParaRPr/>
          </a:p>
        </p:txBody>
      </p:sp>
      <p:pic>
        <p:nvPicPr>
          <p:cNvPr id="166" name="Google Shape;166;p28"/>
          <p:cNvPicPr preferRelativeResize="0"/>
          <p:nvPr/>
        </p:nvPicPr>
        <p:blipFill>
          <a:blip r:embed="rId3">
            <a:alphaModFix/>
          </a:blip>
          <a:stretch>
            <a:fillRect/>
          </a:stretch>
        </p:blipFill>
        <p:spPr>
          <a:xfrm>
            <a:off x="1733275" y="1152425"/>
            <a:ext cx="4378524" cy="3686276"/>
          </a:xfrm>
          <a:prstGeom prst="rect">
            <a:avLst/>
          </a:prstGeom>
          <a:noFill/>
          <a:ln>
            <a:noFill/>
          </a:ln>
        </p:spPr>
      </p:pic>
      <p:sp>
        <p:nvSpPr>
          <p:cNvPr id="167" name="Google Shape;167;p28"/>
          <p:cNvSpPr txBox="1"/>
          <p:nvPr/>
        </p:nvSpPr>
        <p:spPr>
          <a:xfrm>
            <a:off x="7289475" y="1765500"/>
            <a:ext cx="1870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Open Sans"/>
                <a:ea typeface="Open Sans"/>
                <a:cs typeface="Open Sans"/>
                <a:sym typeface="Open Sans"/>
              </a:rPr>
              <a:t>Specifications :</a:t>
            </a:r>
            <a:endParaRPr b="1" sz="1500">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11.2 V , 30 A</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Block diagram</a:t>
            </a:r>
            <a:endParaRPr/>
          </a:p>
        </p:txBody>
      </p:sp>
      <p:sp>
        <p:nvSpPr>
          <p:cNvPr id="173" name="Google Shape;173;p29"/>
          <p:cNvSpPr txBox="1"/>
          <p:nvPr>
            <p:ph type="title"/>
          </p:nvPr>
        </p:nvSpPr>
        <p:spPr>
          <a:xfrm>
            <a:off x="311700" y="3158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Development </a:t>
            </a:r>
            <a:endParaRPr/>
          </a:p>
        </p:txBody>
      </p:sp>
      <p:pic>
        <p:nvPicPr>
          <p:cNvPr id="174" name="Google Shape;174;p29"/>
          <p:cNvPicPr preferRelativeResize="0"/>
          <p:nvPr/>
        </p:nvPicPr>
        <p:blipFill>
          <a:blip r:embed="rId3">
            <a:alphaModFix/>
          </a:blip>
          <a:stretch>
            <a:fillRect/>
          </a:stretch>
        </p:blipFill>
        <p:spPr>
          <a:xfrm>
            <a:off x="807250" y="2017200"/>
            <a:ext cx="7378050" cy="2551825"/>
          </a:xfrm>
          <a:prstGeom prst="rect">
            <a:avLst/>
          </a:prstGeom>
          <a:noFill/>
          <a:ln>
            <a:noFill/>
          </a:ln>
        </p:spPr>
      </p:pic>
      <p:pic>
        <p:nvPicPr>
          <p:cNvPr id="175" name="Google Shape;175;p29"/>
          <p:cNvPicPr preferRelativeResize="0"/>
          <p:nvPr/>
        </p:nvPicPr>
        <p:blipFill>
          <a:blip r:embed="rId4">
            <a:alphaModFix/>
          </a:blip>
          <a:stretch>
            <a:fillRect/>
          </a:stretch>
        </p:blipFill>
        <p:spPr>
          <a:xfrm>
            <a:off x="523875" y="1755426"/>
            <a:ext cx="8096250" cy="291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Development </a:t>
            </a:r>
            <a:endParaRPr/>
          </a:p>
        </p:txBody>
      </p:sp>
      <p:sp>
        <p:nvSpPr>
          <p:cNvPr id="181" name="Google Shape;181;p30"/>
          <p:cNvSpPr txBox="1"/>
          <p:nvPr>
            <p:ph idx="1" type="body"/>
          </p:nvPr>
        </p:nvSpPr>
        <p:spPr>
          <a:xfrm>
            <a:off x="311700" y="1256850"/>
            <a:ext cx="8520600" cy="33123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b="1" i="1" lang="en" sz="2800"/>
              <a:t>The manufacturing processes involved are:</a:t>
            </a:r>
            <a:endParaRPr b="1" i="1" sz="2800"/>
          </a:p>
          <a:p>
            <a:pPr indent="-381000" lvl="0" marL="457200" rtl="0" algn="l">
              <a:spcBef>
                <a:spcPts val="1200"/>
              </a:spcBef>
              <a:spcAft>
                <a:spcPts val="0"/>
              </a:spcAft>
              <a:buSzPts val="2400"/>
              <a:buFont typeface="Lexend"/>
              <a:buChar char="●"/>
            </a:pPr>
            <a:r>
              <a:rPr lang="en" sz="2400">
                <a:latin typeface="Lexend"/>
                <a:ea typeface="Lexend"/>
                <a:cs typeface="Lexend"/>
                <a:sym typeface="Lexend"/>
              </a:rPr>
              <a:t>DRILLING</a:t>
            </a:r>
            <a:endParaRPr sz="2400">
              <a:latin typeface="Lexend"/>
              <a:ea typeface="Lexend"/>
              <a:cs typeface="Lexend"/>
              <a:sym typeface="Lexend"/>
            </a:endParaRPr>
          </a:p>
          <a:p>
            <a:pPr indent="-381000" lvl="0" marL="457200" rtl="0" algn="l">
              <a:spcBef>
                <a:spcPts val="0"/>
              </a:spcBef>
              <a:spcAft>
                <a:spcPts val="0"/>
              </a:spcAft>
              <a:buSzPts val="2400"/>
              <a:buFont typeface="Lexend"/>
              <a:buChar char="●"/>
            </a:pPr>
            <a:r>
              <a:rPr lang="en" sz="2400">
                <a:latin typeface="Lexend"/>
                <a:ea typeface="Lexend"/>
                <a:cs typeface="Lexend"/>
                <a:sym typeface="Lexend"/>
              </a:rPr>
              <a:t>GAS AND ARC WELDING</a:t>
            </a:r>
            <a:endParaRPr sz="2400">
              <a:latin typeface="Lexend"/>
              <a:ea typeface="Lexend"/>
              <a:cs typeface="Lexend"/>
              <a:sym typeface="Lexend"/>
            </a:endParaRPr>
          </a:p>
          <a:p>
            <a:pPr indent="-381000" lvl="0" marL="457200" rtl="0" algn="l">
              <a:spcBef>
                <a:spcPts val="0"/>
              </a:spcBef>
              <a:spcAft>
                <a:spcPts val="0"/>
              </a:spcAft>
              <a:buSzPts val="2400"/>
              <a:buFont typeface="Lexend"/>
              <a:buChar char="●"/>
            </a:pPr>
            <a:r>
              <a:rPr lang="en" sz="2400">
                <a:latin typeface="Lexend"/>
                <a:ea typeface="Lexend"/>
                <a:cs typeface="Lexend"/>
                <a:sym typeface="Lexend"/>
              </a:rPr>
              <a:t>METAL CUTTING</a:t>
            </a:r>
            <a:endParaRPr sz="2400">
              <a:latin typeface="Lexend"/>
              <a:ea typeface="Lexend"/>
              <a:cs typeface="Lexend"/>
              <a:sym typeface="Lexend"/>
            </a:endParaRPr>
          </a:p>
          <a:p>
            <a:pPr indent="-381000" lvl="0" marL="457200" rtl="0" algn="l">
              <a:spcBef>
                <a:spcPts val="0"/>
              </a:spcBef>
              <a:spcAft>
                <a:spcPts val="0"/>
              </a:spcAft>
              <a:buSzPts val="2400"/>
              <a:buFont typeface="Lexend"/>
              <a:buChar char="●"/>
            </a:pPr>
            <a:r>
              <a:rPr lang="en" sz="2400">
                <a:latin typeface="Lexend"/>
                <a:ea typeface="Lexend"/>
                <a:cs typeface="Lexend"/>
                <a:sym typeface="Lexend"/>
              </a:rPr>
              <a:t>GRINDING</a:t>
            </a:r>
            <a:endParaRPr sz="2400">
              <a:latin typeface="Lexend"/>
              <a:ea typeface="Lexend"/>
              <a:cs typeface="Lexend"/>
              <a:sym typeface="Lexend"/>
            </a:endParaRPr>
          </a:p>
          <a:p>
            <a:pPr indent="-381000" lvl="0" marL="457200" rtl="0" algn="l">
              <a:spcBef>
                <a:spcPts val="0"/>
              </a:spcBef>
              <a:spcAft>
                <a:spcPts val="0"/>
              </a:spcAft>
              <a:buSzPts val="2400"/>
              <a:buFont typeface="Lexend"/>
              <a:buChar char="●"/>
            </a:pPr>
            <a:r>
              <a:rPr lang="en" sz="2400">
                <a:latin typeface="Lexend"/>
                <a:ea typeface="Lexend"/>
                <a:cs typeface="Lexend"/>
                <a:sym typeface="Lexend"/>
              </a:rPr>
              <a:t>SOLDERING </a:t>
            </a:r>
            <a:endParaRPr sz="2400">
              <a:latin typeface="Lexend"/>
              <a:ea typeface="Lexend"/>
              <a:cs typeface="Lexend"/>
              <a:sym typeface="Lexend"/>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DRILLING</a:t>
            </a:r>
            <a:endParaRPr>
              <a:latin typeface="Arial"/>
              <a:ea typeface="Arial"/>
              <a:cs typeface="Arial"/>
              <a:sym typeface="Arial"/>
            </a:endParaRPr>
          </a:p>
        </p:txBody>
      </p:sp>
      <p:sp>
        <p:nvSpPr>
          <p:cNvPr id="187" name="Google Shape;187;p31"/>
          <p:cNvSpPr txBox="1"/>
          <p:nvPr>
            <p:ph idx="1" type="body"/>
          </p:nvPr>
        </p:nvSpPr>
        <p:spPr>
          <a:xfrm>
            <a:off x="311700" y="1028875"/>
            <a:ext cx="7833300" cy="6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We used portable hand drilling and radial drilling processes</a:t>
            </a:r>
            <a:r>
              <a:rPr lang="en" sz="1600"/>
              <a:t>.</a:t>
            </a:r>
            <a:endParaRPr sz="1600"/>
          </a:p>
          <a:p>
            <a:pPr indent="0" lvl="0" marL="0" rtl="0" algn="l">
              <a:spcBef>
                <a:spcPts val="1200"/>
              </a:spcBef>
              <a:spcAft>
                <a:spcPts val="1200"/>
              </a:spcAft>
              <a:buNone/>
            </a:pPr>
            <a:r>
              <a:t/>
            </a:r>
            <a:endParaRPr i="1" sz="1600"/>
          </a:p>
        </p:txBody>
      </p:sp>
      <p:sp>
        <p:nvSpPr>
          <p:cNvPr id="188" name="Google Shape;188;p31"/>
          <p:cNvSpPr txBox="1"/>
          <p:nvPr/>
        </p:nvSpPr>
        <p:spPr>
          <a:xfrm>
            <a:off x="5522100" y="370750"/>
            <a:ext cx="33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89" name="Google Shape;189;p31"/>
          <p:cNvSpPr txBox="1"/>
          <p:nvPr/>
        </p:nvSpPr>
        <p:spPr>
          <a:xfrm>
            <a:off x="5634425" y="778150"/>
            <a:ext cx="35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90" name="Google Shape;190;p31"/>
          <p:cNvPicPr preferRelativeResize="0"/>
          <p:nvPr/>
        </p:nvPicPr>
        <p:blipFill>
          <a:blip r:embed="rId3">
            <a:alphaModFix/>
          </a:blip>
          <a:stretch>
            <a:fillRect/>
          </a:stretch>
        </p:blipFill>
        <p:spPr>
          <a:xfrm>
            <a:off x="4843575" y="2035300"/>
            <a:ext cx="3805800" cy="2698946"/>
          </a:xfrm>
          <a:prstGeom prst="rect">
            <a:avLst/>
          </a:prstGeom>
          <a:noFill/>
          <a:ln>
            <a:noFill/>
          </a:ln>
        </p:spPr>
      </p:pic>
      <p:pic>
        <p:nvPicPr>
          <p:cNvPr id="191" name="Google Shape;191;p31"/>
          <p:cNvPicPr preferRelativeResize="0"/>
          <p:nvPr/>
        </p:nvPicPr>
        <p:blipFill>
          <a:blip r:embed="rId4">
            <a:alphaModFix/>
          </a:blip>
          <a:stretch>
            <a:fillRect/>
          </a:stretch>
        </p:blipFill>
        <p:spPr>
          <a:xfrm>
            <a:off x="1055201" y="1654675"/>
            <a:ext cx="2936949" cy="323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idx="1" type="subTitle"/>
          </p:nvPr>
        </p:nvSpPr>
        <p:spPr>
          <a:xfrm>
            <a:off x="2139700" y="1567623"/>
            <a:ext cx="4870500" cy="1937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88"/>
              <a:buNone/>
            </a:pPr>
            <a:r>
              <a:rPr lang="en" sz="2000"/>
              <a:t>TEAM MEMBERS</a:t>
            </a:r>
            <a:endParaRPr sz="2000"/>
          </a:p>
          <a:p>
            <a:pPr indent="0" lvl="0" marL="0" rtl="0" algn="ctr">
              <a:lnSpc>
                <a:spcPct val="80000"/>
              </a:lnSpc>
              <a:spcBef>
                <a:spcPts val="0"/>
              </a:spcBef>
              <a:spcAft>
                <a:spcPts val="0"/>
              </a:spcAft>
              <a:buSzPts val="688"/>
              <a:buNone/>
            </a:pPr>
            <a:r>
              <a:rPr lang="en" sz="2000">
                <a:solidFill>
                  <a:srgbClr val="FF0000"/>
                </a:solidFill>
              </a:rPr>
              <a:t>(B.Tech 2nd Year)</a:t>
            </a:r>
            <a:endParaRPr sz="2000">
              <a:solidFill>
                <a:srgbClr val="FF0000"/>
              </a:solidFill>
            </a:endParaRPr>
          </a:p>
          <a:p>
            <a:pPr indent="0" lvl="0" marL="0" rtl="0" algn="ctr">
              <a:lnSpc>
                <a:spcPct val="80000"/>
              </a:lnSpc>
              <a:spcBef>
                <a:spcPts val="0"/>
              </a:spcBef>
              <a:spcAft>
                <a:spcPts val="0"/>
              </a:spcAft>
              <a:buSzPts val="688"/>
              <a:buNone/>
            </a:pPr>
            <a:r>
              <a:rPr lang="en" sz="2000">
                <a:solidFill>
                  <a:srgbClr val="FF0000"/>
                </a:solidFill>
              </a:rPr>
              <a:t>IIT-DH</a:t>
            </a:r>
            <a:endParaRPr sz="2000">
              <a:solidFill>
                <a:srgbClr val="FF0000"/>
              </a:solidFill>
            </a:endParaRPr>
          </a:p>
          <a:p>
            <a:pPr indent="0" lvl="0" marL="0" rtl="0" algn="ctr">
              <a:lnSpc>
                <a:spcPct val="80000"/>
              </a:lnSpc>
              <a:spcBef>
                <a:spcPts val="0"/>
              </a:spcBef>
              <a:spcAft>
                <a:spcPts val="0"/>
              </a:spcAft>
              <a:buSzPts val="688"/>
              <a:buNone/>
            </a:pPr>
            <a:r>
              <a:t/>
            </a:r>
            <a:endParaRPr sz="2000"/>
          </a:p>
          <a:p>
            <a:pPr indent="0" lvl="0" marL="0" rtl="0" algn="ctr">
              <a:lnSpc>
                <a:spcPct val="80000"/>
              </a:lnSpc>
              <a:spcBef>
                <a:spcPts val="0"/>
              </a:spcBef>
              <a:spcAft>
                <a:spcPts val="0"/>
              </a:spcAft>
              <a:buSzPts val="688"/>
              <a:buNone/>
            </a:pPr>
            <a:r>
              <a:t/>
            </a:r>
            <a:endParaRPr sz="2000"/>
          </a:p>
          <a:p>
            <a:pPr indent="0" lvl="0" marL="0" rtl="0" algn="ctr">
              <a:lnSpc>
                <a:spcPct val="80000"/>
              </a:lnSpc>
              <a:spcBef>
                <a:spcPts val="0"/>
              </a:spcBef>
              <a:spcAft>
                <a:spcPts val="0"/>
              </a:spcAft>
              <a:buSzPts val="688"/>
              <a:buNone/>
            </a:pPr>
            <a:r>
              <a:rPr lang="en" sz="2000"/>
              <a:t>SIDDHARTHA PRASAD (210030033)</a:t>
            </a:r>
            <a:endParaRPr sz="2000"/>
          </a:p>
          <a:p>
            <a:pPr indent="0" lvl="0" marL="0" rtl="0" algn="ctr">
              <a:lnSpc>
                <a:spcPct val="80000"/>
              </a:lnSpc>
              <a:spcBef>
                <a:spcPts val="0"/>
              </a:spcBef>
              <a:spcAft>
                <a:spcPts val="0"/>
              </a:spcAft>
              <a:buSzPts val="688"/>
              <a:buNone/>
            </a:pPr>
            <a:r>
              <a:rPr lang="en" sz="2000"/>
              <a:t>KOOSU VISWAS (210030016)</a:t>
            </a:r>
            <a:endParaRPr sz="2000"/>
          </a:p>
          <a:p>
            <a:pPr indent="0" lvl="0" marL="0" rtl="0" algn="ctr">
              <a:lnSpc>
                <a:spcPct val="80000"/>
              </a:lnSpc>
              <a:spcBef>
                <a:spcPts val="0"/>
              </a:spcBef>
              <a:spcAft>
                <a:spcPts val="0"/>
              </a:spcAft>
              <a:buSzPts val="688"/>
              <a:buNone/>
            </a:pPr>
            <a:r>
              <a:rPr lang="en" sz="2000"/>
              <a:t>SWAPNESH SINHA(210030036)</a:t>
            </a:r>
            <a:endParaRPr sz="2000"/>
          </a:p>
        </p:txBody>
      </p:sp>
      <p:pic>
        <p:nvPicPr>
          <p:cNvPr id="74" name="Google Shape;74;p14"/>
          <p:cNvPicPr preferRelativeResize="0"/>
          <p:nvPr/>
        </p:nvPicPr>
        <p:blipFill>
          <a:blip r:embed="rId3">
            <a:alphaModFix/>
          </a:blip>
          <a:stretch>
            <a:fillRect/>
          </a:stretch>
        </p:blipFill>
        <p:spPr>
          <a:xfrm>
            <a:off x="49175" y="0"/>
            <a:ext cx="847749" cy="709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a:blip r:embed="rId3">
            <a:alphaModFix/>
          </a:blip>
          <a:stretch>
            <a:fillRect/>
          </a:stretch>
        </p:blipFill>
        <p:spPr>
          <a:xfrm>
            <a:off x="404050" y="397200"/>
            <a:ext cx="3261825" cy="4349100"/>
          </a:xfrm>
          <a:prstGeom prst="rect">
            <a:avLst/>
          </a:prstGeom>
          <a:noFill/>
          <a:ln>
            <a:noFill/>
          </a:ln>
        </p:spPr>
      </p:pic>
      <p:pic>
        <p:nvPicPr>
          <p:cNvPr id="197" name="Google Shape;197;p32"/>
          <p:cNvPicPr preferRelativeResize="0"/>
          <p:nvPr/>
        </p:nvPicPr>
        <p:blipFill>
          <a:blip r:embed="rId4">
            <a:alphaModFix/>
          </a:blip>
          <a:stretch>
            <a:fillRect/>
          </a:stretch>
        </p:blipFill>
        <p:spPr>
          <a:xfrm>
            <a:off x="4935575" y="397200"/>
            <a:ext cx="3261825" cy="4349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3" title="dril s.mp4">
            <a:hlinkClick r:id="rId3"/>
          </p:cNvPr>
          <p:cNvPicPr preferRelativeResize="0"/>
          <p:nvPr/>
        </p:nvPicPr>
        <p:blipFill>
          <a:blip r:embed="rId4">
            <a:alphaModFix/>
          </a:blip>
          <a:stretch>
            <a:fillRect/>
          </a:stretch>
        </p:blipFill>
        <p:spPr>
          <a:xfrm>
            <a:off x="218525" y="273200"/>
            <a:ext cx="4077150" cy="4129475"/>
          </a:xfrm>
          <a:prstGeom prst="rect">
            <a:avLst/>
          </a:prstGeom>
          <a:noFill/>
          <a:ln>
            <a:noFill/>
          </a:ln>
        </p:spPr>
      </p:pic>
      <p:pic>
        <p:nvPicPr>
          <p:cNvPr id="203" name="Google Shape;203;p33" title="drill vs.mp4">
            <a:hlinkClick r:id="rId5"/>
          </p:cNvPr>
          <p:cNvPicPr preferRelativeResize="0"/>
          <p:nvPr/>
        </p:nvPicPr>
        <p:blipFill>
          <a:blip r:embed="rId6">
            <a:alphaModFix/>
          </a:blip>
          <a:stretch>
            <a:fillRect/>
          </a:stretch>
        </p:blipFill>
        <p:spPr>
          <a:xfrm>
            <a:off x="4622100" y="273200"/>
            <a:ext cx="3824925" cy="412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3478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WELDING</a:t>
            </a:r>
            <a:endParaRPr>
              <a:latin typeface="Arial"/>
              <a:ea typeface="Arial"/>
              <a:cs typeface="Arial"/>
              <a:sym typeface="Arial"/>
            </a:endParaRPr>
          </a:p>
        </p:txBody>
      </p:sp>
      <p:sp>
        <p:nvSpPr>
          <p:cNvPr id="209" name="Google Shape;209;p34"/>
          <p:cNvSpPr txBox="1"/>
          <p:nvPr>
            <p:ph idx="1" type="body"/>
          </p:nvPr>
        </p:nvSpPr>
        <p:spPr>
          <a:xfrm>
            <a:off x="252750" y="1055200"/>
            <a:ext cx="8638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We used arc welding and gas welding.</a:t>
            </a:r>
            <a:endParaRPr sz="1900"/>
          </a:p>
          <a:p>
            <a:pPr indent="0" lvl="0" marL="0" rtl="0" algn="l">
              <a:lnSpc>
                <a:spcPct val="160000"/>
              </a:lnSpc>
              <a:spcBef>
                <a:spcPts val="1200"/>
              </a:spcBef>
              <a:spcAft>
                <a:spcPts val="0"/>
              </a:spcAft>
              <a:buNone/>
            </a:pPr>
            <a:r>
              <a:t/>
            </a:r>
            <a:endParaRPr i="1" sz="1900">
              <a:solidFill>
                <a:srgbClr val="202122"/>
              </a:solidFill>
              <a:highlight>
                <a:srgbClr val="FFFFFF"/>
              </a:highlight>
              <a:latin typeface="Arial"/>
              <a:ea typeface="Arial"/>
              <a:cs typeface="Arial"/>
              <a:sym typeface="Arial"/>
            </a:endParaRPr>
          </a:p>
        </p:txBody>
      </p:sp>
      <p:pic>
        <p:nvPicPr>
          <p:cNvPr id="210" name="Google Shape;210;p34" title="v w.mp4">
            <a:hlinkClick r:id="rId3"/>
          </p:cNvPr>
          <p:cNvPicPr preferRelativeResize="0"/>
          <p:nvPr/>
        </p:nvPicPr>
        <p:blipFill>
          <a:blip r:embed="rId4">
            <a:alphaModFix/>
          </a:blip>
          <a:stretch>
            <a:fillRect/>
          </a:stretch>
        </p:blipFill>
        <p:spPr>
          <a:xfrm>
            <a:off x="676400" y="1598250"/>
            <a:ext cx="3794725" cy="2975550"/>
          </a:xfrm>
          <a:prstGeom prst="rect">
            <a:avLst/>
          </a:prstGeom>
          <a:noFill/>
          <a:ln>
            <a:noFill/>
          </a:ln>
        </p:spPr>
      </p:pic>
      <p:pic>
        <p:nvPicPr>
          <p:cNvPr id="211" name="Google Shape;211;p34" title="sw.mp4">
            <a:hlinkClick r:id="rId5"/>
          </p:cNvPr>
          <p:cNvPicPr preferRelativeResize="0"/>
          <p:nvPr/>
        </p:nvPicPr>
        <p:blipFill>
          <a:blip r:embed="rId6">
            <a:alphaModFix/>
          </a:blip>
          <a:stretch>
            <a:fillRect/>
          </a:stretch>
        </p:blipFill>
        <p:spPr>
          <a:xfrm>
            <a:off x="4914000" y="1598250"/>
            <a:ext cx="4077600" cy="302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210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METAL CUTTING</a:t>
            </a:r>
            <a:endParaRPr>
              <a:latin typeface="Arial"/>
              <a:ea typeface="Arial"/>
              <a:cs typeface="Arial"/>
              <a:sym typeface="Arial"/>
            </a:endParaRPr>
          </a:p>
        </p:txBody>
      </p:sp>
      <p:sp>
        <p:nvSpPr>
          <p:cNvPr id="217" name="Google Shape;217;p35"/>
          <p:cNvSpPr txBox="1"/>
          <p:nvPr>
            <p:ph idx="1" type="body"/>
          </p:nvPr>
        </p:nvSpPr>
        <p:spPr>
          <a:xfrm>
            <a:off x="311700" y="918175"/>
            <a:ext cx="7863600" cy="645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We used mechanical cutting machine.</a:t>
            </a:r>
            <a:endParaRPr i="1" sz="1112">
              <a:solidFill>
                <a:srgbClr val="333333"/>
              </a:solidFill>
              <a:highlight>
                <a:srgbClr val="FFFFFF"/>
              </a:highlight>
              <a:latin typeface="Arial"/>
              <a:ea typeface="Arial"/>
              <a:cs typeface="Arial"/>
              <a:sym typeface="Arial"/>
            </a:endParaRPr>
          </a:p>
        </p:txBody>
      </p:sp>
      <p:pic>
        <p:nvPicPr>
          <p:cNvPr id="218" name="Google Shape;218;p35"/>
          <p:cNvPicPr preferRelativeResize="0"/>
          <p:nvPr/>
        </p:nvPicPr>
        <p:blipFill>
          <a:blip r:embed="rId3">
            <a:alphaModFix/>
          </a:blip>
          <a:stretch>
            <a:fillRect/>
          </a:stretch>
        </p:blipFill>
        <p:spPr>
          <a:xfrm>
            <a:off x="5410988" y="1400287"/>
            <a:ext cx="2549700" cy="3399576"/>
          </a:xfrm>
          <a:prstGeom prst="rect">
            <a:avLst/>
          </a:prstGeom>
          <a:noFill/>
          <a:ln>
            <a:noFill/>
          </a:ln>
        </p:spPr>
      </p:pic>
      <p:pic>
        <p:nvPicPr>
          <p:cNvPr id="219" name="Google Shape;219;p35" title="cutting s b.mp4">
            <a:hlinkClick r:id="rId4"/>
          </p:cNvPr>
          <p:cNvPicPr preferRelativeResize="0"/>
          <p:nvPr/>
        </p:nvPicPr>
        <p:blipFill>
          <a:blip r:embed="rId5">
            <a:alphaModFix/>
          </a:blip>
          <a:stretch>
            <a:fillRect/>
          </a:stretch>
        </p:blipFill>
        <p:spPr>
          <a:xfrm>
            <a:off x="253050" y="1400275"/>
            <a:ext cx="4366175" cy="339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idx="1" type="body"/>
          </p:nvPr>
        </p:nvSpPr>
        <p:spPr>
          <a:xfrm>
            <a:off x="311700" y="136475"/>
            <a:ext cx="8520600" cy="473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used mechanical cutting machine.</a:t>
            </a:r>
            <a:endParaRPr/>
          </a:p>
        </p:txBody>
      </p:sp>
      <p:pic>
        <p:nvPicPr>
          <p:cNvPr id="225" name="Google Shape;225;p36"/>
          <p:cNvPicPr preferRelativeResize="0"/>
          <p:nvPr/>
        </p:nvPicPr>
        <p:blipFill>
          <a:blip r:embed="rId3">
            <a:alphaModFix/>
          </a:blip>
          <a:stretch>
            <a:fillRect/>
          </a:stretch>
        </p:blipFill>
        <p:spPr>
          <a:xfrm>
            <a:off x="3333900" y="789151"/>
            <a:ext cx="2747076" cy="3662776"/>
          </a:xfrm>
          <a:prstGeom prst="rect">
            <a:avLst/>
          </a:prstGeom>
          <a:noFill/>
          <a:ln>
            <a:noFill/>
          </a:ln>
        </p:spPr>
      </p:pic>
      <p:pic>
        <p:nvPicPr>
          <p:cNvPr id="226" name="Google Shape;226;p36"/>
          <p:cNvPicPr preferRelativeResize="0"/>
          <p:nvPr/>
        </p:nvPicPr>
        <p:blipFill>
          <a:blip r:embed="rId4">
            <a:alphaModFix/>
          </a:blip>
          <a:stretch>
            <a:fillRect/>
          </a:stretch>
        </p:blipFill>
        <p:spPr>
          <a:xfrm>
            <a:off x="311700" y="805224"/>
            <a:ext cx="2674626" cy="3566176"/>
          </a:xfrm>
          <a:prstGeom prst="rect">
            <a:avLst/>
          </a:prstGeom>
          <a:noFill/>
          <a:ln>
            <a:noFill/>
          </a:ln>
        </p:spPr>
      </p:pic>
      <p:pic>
        <p:nvPicPr>
          <p:cNvPr id="227" name="Google Shape;227;p36"/>
          <p:cNvPicPr preferRelativeResize="0"/>
          <p:nvPr/>
        </p:nvPicPr>
        <p:blipFill>
          <a:blip r:embed="rId5">
            <a:alphaModFix/>
          </a:blip>
          <a:stretch>
            <a:fillRect/>
          </a:stretch>
        </p:blipFill>
        <p:spPr>
          <a:xfrm>
            <a:off x="6428550" y="789150"/>
            <a:ext cx="2446926" cy="3662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7" title="cutting vs s.mp4">
            <a:hlinkClick r:id="rId3"/>
          </p:cNvPr>
          <p:cNvPicPr preferRelativeResize="0"/>
          <p:nvPr/>
        </p:nvPicPr>
        <p:blipFill>
          <a:blip r:embed="rId4">
            <a:alphaModFix/>
          </a:blip>
          <a:stretch>
            <a:fillRect/>
          </a:stretch>
        </p:blipFill>
        <p:spPr>
          <a:xfrm>
            <a:off x="473125" y="597625"/>
            <a:ext cx="2588826" cy="3948250"/>
          </a:xfrm>
          <a:prstGeom prst="rect">
            <a:avLst/>
          </a:prstGeom>
          <a:noFill/>
          <a:ln>
            <a:noFill/>
          </a:ln>
        </p:spPr>
      </p:pic>
      <p:pic>
        <p:nvPicPr>
          <p:cNvPr id="233" name="Google Shape;233;p37" title="cutting vs b.mp4">
            <a:hlinkClick r:id="rId5"/>
          </p:cNvPr>
          <p:cNvPicPr preferRelativeResize="0"/>
          <p:nvPr/>
        </p:nvPicPr>
        <p:blipFill>
          <a:blip r:embed="rId6">
            <a:alphaModFix/>
          </a:blip>
          <a:stretch>
            <a:fillRect/>
          </a:stretch>
        </p:blipFill>
        <p:spPr>
          <a:xfrm>
            <a:off x="3234475" y="597625"/>
            <a:ext cx="2988050" cy="3948250"/>
          </a:xfrm>
          <a:prstGeom prst="rect">
            <a:avLst/>
          </a:prstGeom>
          <a:noFill/>
          <a:ln>
            <a:noFill/>
          </a:ln>
        </p:spPr>
      </p:pic>
      <p:pic>
        <p:nvPicPr>
          <p:cNvPr id="234" name="Google Shape;234;p37" title="cutting sw b.mp4">
            <a:hlinkClick r:id="rId7"/>
          </p:cNvPr>
          <p:cNvPicPr preferRelativeResize="0"/>
          <p:nvPr/>
        </p:nvPicPr>
        <p:blipFill>
          <a:blip r:embed="rId8">
            <a:alphaModFix/>
          </a:blip>
          <a:stretch>
            <a:fillRect/>
          </a:stretch>
        </p:blipFill>
        <p:spPr>
          <a:xfrm>
            <a:off x="6374925" y="597625"/>
            <a:ext cx="2616676" cy="3948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311700" y="170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GRINDING</a:t>
            </a:r>
            <a:endParaRPr>
              <a:latin typeface="Arial"/>
              <a:ea typeface="Arial"/>
              <a:cs typeface="Arial"/>
              <a:sym typeface="Arial"/>
            </a:endParaRPr>
          </a:p>
        </p:txBody>
      </p:sp>
      <p:pic>
        <p:nvPicPr>
          <p:cNvPr id="240" name="Google Shape;240;p38" title="grind vs.mp4">
            <a:hlinkClick r:id="rId3"/>
          </p:cNvPr>
          <p:cNvPicPr preferRelativeResize="0"/>
          <p:nvPr/>
        </p:nvPicPr>
        <p:blipFill>
          <a:blip r:embed="rId4">
            <a:alphaModFix/>
          </a:blip>
          <a:stretch>
            <a:fillRect/>
          </a:stretch>
        </p:blipFill>
        <p:spPr>
          <a:xfrm>
            <a:off x="2630150" y="895350"/>
            <a:ext cx="4468075" cy="3889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9"/>
          <p:cNvPicPr preferRelativeResize="0"/>
          <p:nvPr/>
        </p:nvPicPr>
        <p:blipFill>
          <a:blip r:embed="rId3">
            <a:alphaModFix/>
          </a:blip>
          <a:stretch>
            <a:fillRect/>
          </a:stretch>
        </p:blipFill>
        <p:spPr>
          <a:xfrm>
            <a:off x="3025935" y="389550"/>
            <a:ext cx="3092124" cy="41228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WORKING</a:t>
            </a:r>
            <a:endParaRPr/>
          </a:p>
        </p:txBody>
      </p:sp>
      <p:pic>
        <p:nvPicPr>
          <p:cNvPr id="251" name="Google Shape;251;p40" title="wrk.mp4">
            <a:hlinkClick r:id="rId3"/>
          </p:cNvPr>
          <p:cNvPicPr preferRelativeResize="0"/>
          <p:nvPr/>
        </p:nvPicPr>
        <p:blipFill>
          <a:blip r:embed="rId4">
            <a:alphaModFix/>
          </a:blip>
          <a:stretch>
            <a:fillRect/>
          </a:stretch>
        </p:blipFill>
        <p:spPr>
          <a:xfrm>
            <a:off x="152400" y="1304825"/>
            <a:ext cx="3966426" cy="3352800"/>
          </a:xfrm>
          <a:prstGeom prst="rect">
            <a:avLst/>
          </a:prstGeom>
          <a:noFill/>
          <a:ln>
            <a:noFill/>
          </a:ln>
        </p:spPr>
      </p:pic>
      <p:pic>
        <p:nvPicPr>
          <p:cNvPr id="252" name="Google Shape;252;p40" title="wrk2.mp4">
            <a:hlinkClick r:id="rId5"/>
          </p:cNvPr>
          <p:cNvPicPr preferRelativeResize="0"/>
          <p:nvPr/>
        </p:nvPicPr>
        <p:blipFill>
          <a:blip r:embed="rId6">
            <a:alphaModFix/>
          </a:blip>
          <a:stretch>
            <a:fillRect/>
          </a:stretch>
        </p:blipFill>
        <p:spPr>
          <a:xfrm>
            <a:off x="4773075" y="1304825"/>
            <a:ext cx="3805850" cy="3352800"/>
          </a:xfrm>
          <a:prstGeom prst="rect">
            <a:avLst/>
          </a:prstGeom>
          <a:noFill/>
          <a:ln>
            <a:noFill/>
          </a:ln>
        </p:spPr>
      </p:pic>
      <p:sp>
        <p:nvSpPr>
          <p:cNvPr id="253" name="Google Shape;253;p40"/>
          <p:cNvSpPr txBox="1"/>
          <p:nvPr/>
        </p:nvSpPr>
        <p:spPr>
          <a:xfrm>
            <a:off x="3690900" y="2781125"/>
            <a:ext cx="51414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WORKING</a:t>
            </a:r>
            <a:endParaRPr/>
          </a:p>
        </p:txBody>
      </p:sp>
      <p:pic>
        <p:nvPicPr>
          <p:cNvPr id="259" name="Google Shape;259;p41"/>
          <p:cNvPicPr preferRelativeResize="0"/>
          <p:nvPr/>
        </p:nvPicPr>
        <p:blipFill>
          <a:blip r:embed="rId3">
            <a:alphaModFix/>
          </a:blip>
          <a:stretch>
            <a:fillRect/>
          </a:stretch>
        </p:blipFill>
        <p:spPr>
          <a:xfrm>
            <a:off x="1095937" y="1152425"/>
            <a:ext cx="2898187" cy="3864250"/>
          </a:xfrm>
          <a:prstGeom prst="rect">
            <a:avLst/>
          </a:prstGeom>
          <a:noFill/>
          <a:ln>
            <a:noFill/>
          </a:ln>
        </p:spPr>
      </p:pic>
      <p:pic>
        <p:nvPicPr>
          <p:cNvPr id="260" name="Google Shape;260;p41"/>
          <p:cNvPicPr preferRelativeResize="0"/>
          <p:nvPr/>
        </p:nvPicPr>
        <p:blipFill>
          <a:blip r:embed="rId4">
            <a:alphaModFix/>
          </a:blip>
          <a:stretch>
            <a:fillRect/>
          </a:stretch>
        </p:blipFill>
        <p:spPr>
          <a:xfrm>
            <a:off x="4981950" y="1152425"/>
            <a:ext cx="3122825" cy="386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e-SCOOTER </a:t>
            </a:r>
            <a:endParaRPr/>
          </a:p>
        </p:txBody>
      </p:sp>
      <p:pic>
        <p:nvPicPr>
          <p:cNvPr id="80" name="Google Shape;80;p15"/>
          <p:cNvPicPr preferRelativeResize="0"/>
          <p:nvPr/>
        </p:nvPicPr>
        <p:blipFill rotWithShape="1">
          <a:blip r:embed="rId3">
            <a:alphaModFix/>
          </a:blip>
          <a:srcRect b="13703" l="0" r="0" t="0"/>
          <a:stretch/>
        </p:blipFill>
        <p:spPr>
          <a:xfrm>
            <a:off x="147987" y="2662350"/>
            <a:ext cx="8848024" cy="2384525"/>
          </a:xfrm>
          <a:prstGeom prst="rect">
            <a:avLst/>
          </a:prstGeom>
          <a:noFill/>
          <a:ln>
            <a:noFill/>
          </a:ln>
        </p:spPr>
      </p:pic>
      <p:pic>
        <p:nvPicPr>
          <p:cNvPr id="81" name="Google Shape;81;p15"/>
          <p:cNvPicPr preferRelativeResize="0"/>
          <p:nvPr/>
        </p:nvPicPr>
        <p:blipFill>
          <a:blip r:embed="rId4">
            <a:alphaModFix/>
          </a:blip>
          <a:stretch>
            <a:fillRect/>
          </a:stretch>
        </p:blipFill>
        <p:spPr>
          <a:xfrm>
            <a:off x="59025" y="0"/>
            <a:ext cx="847749" cy="709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ADVANTAGES OF e-SCOOTER</a:t>
            </a:r>
            <a:endParaRPr>
              <a:latin typeface="Arial"/>
              <a:ea typeface="Arial"/>
              <a:cs typeface="Arial"/>
              <a:sym typeface="Arial"/>
            </a:endParaRPr>
          </a:p>
        </p:txBody>
      </p:sp>
      <p:sp>
        <p:nvSpPr>
          <p:cNvPr id="266" name="Google Shape;266;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55000" lnSpcReduction="10000"/>
          </a:bodyPr>
          <a:lstStyle/>
          <a:p>
            <a:pPr indent="-349091" lvl="0" marL="457200" rtl="0" algn="l">
              <a:spcBef>
                <a:spcPts val="0"/>
              </a:spcBef>
              <a:spcAft>
                <a:spcPts val="0"/>
              </a:spcAft>
              <a:buClr>
                <a:srgbClr val="212529"/>
              </a:buClr>
              <a:buSzPct val="100000"/>
              <a:buFont typeface="Arial"/>
              <a:buChar char="●"/>
            </a:pPr>
            <a:r>
              <a:rPr lang="en" sz="3450">
                <a:solidFill>
                  <a:srgbClr val="2F2E2E"/>
                </a:solidFill>
                <a:highlight>
                  <a:srgbClr val="FFFFFF"/>
                </a:highlight>
                <a:latin typeface="Arial"/>
                <a:ea typeface="Arial"/>
                <a:cs typeface="Arial"/>
                <a:sym typeface="Arial"/>
              </a:rPr>
              <a:t>Safe, convenient, and easy to use</a:t>
            </a:r>
            <a:endParaRPr sz="3450">
              <a:solidFill>
                <a:srgbClr val="2F2E2E"/>
              </a:solidFill>
              <a:highlight>
                <a:srgbClr val="FFFFFF"/>
              </a:highlight>
              <a:latin typeface="Arial"/>
              <a:ea typeface="Arial"/>
              <a:cs typeface="Arial"/>
              <a:sym typeface="Arial"/>
            </a:endParaRPr>
          </a:p>
          <a:p>
            <a:pPr indent="-349091" lvl="0" marL="457200" rtl="0" algn="l">
              <a:spcBef>
                <a:spcPts val="0"/>
              </a:spcBef>
              <a:spcAft>
                <a:spcPts val="0"/>
              </a:spcAft>
              <a:buClr>
                <a:srgbClr val="212529"/>
              </a:buClr>
              <a:buSzPct val="100000"/>
              <a:buFont typeface="Arial"/>
              <a:buChar char="●"/>
            </a:pPr>
            <a:r>
              <a:rPr lang="en" sz="3450">
                <a:solidFill>
                  <a:srgbClr val="2F2E2E"/>
                </a:solidFill>
                <a:highlight>
                  <a:srgbClr val="FFFFFF"/>
                </a:highlight>
                <a:latin typeface="Arial"/>
                <a:ea typeface="Arial"/>
                <a:cs typeface="Arial"/>
                <a:sym typeface="Arial"/>
              </a:rPr>
              <a:t>Light and portable</a:t>
            </a:r>
            <a:endParaRPr sz="3450">
              <a:solidFill>
                <a:srgbClr val="2F2E2E"/>
              </a:solidFill>
              <a:highlight>
                <a:srgbClr val="FFFFFF"/>
              </a:highlight>
              <a:latin typeface="Arial"/>
              <a:ea typeface="Arial"/>
              <a:cs typeface="Arial"/>
              <a:sym typeface="Arial"/>
            </a:endParaRPr>
          </a:p>
          <a:p>
            <a:pPr indent="-349091" lvl="0" marL="457200" rtl="0" algn="l">
              <a:spcBef>
                <a:spcPts val="0"/>
              </a:spcBef>
              <a:spcAft>
                <a:spcPts val="0"/>
              </a:spcAft>
              <a:buClr>
                <a:srgbClr val="212529"/>
              </a:buClr>
              <a:buSzPct val="100000"/>
              <a:buFont typeface="Arial"/>
              <a:buChar char="●"/>
            </a:pPr>
            <a:r>
              <a:rPr lang="en" sz="3450">
                <a:solidFill>
                  <a:srgbClr val="2F2E2E"/>
                </a:solidFill>
                <a:highlight>
                  <a:srgbClr val="FFFFFF"/>
                </a:highlight>
                <a:latin typeface="Arial"/>
                <a:ea typeface="Arial"/>
                <a:cs typeface="Arial"/>
                <a:sym typeface="Arial"/>
              </a:rPr>
              <a:t>Relatively eco-friendly</a:t>
            </a:r>
            <a:endParaRPr sz="3450">
              <a:solidFill>
                <a:srgbClr val="2F2E2E"/>
              </a:solidFill>
              <a:highlight>
                <a:srgbClr val="FFFFFF"/>
              </a:highlight>
              <a:latin typeface="Arial"/>
              <a:ea typeface="Arial"/>
              <a:cs typeface="Arial"/>
              <a:sym typeface="Arial"/>
            </a:endParaRPr>
          </a:p>
          <a:p>
            <a:pPr indent="-349091" lvl="0" marL="457200" rtl="0" algn="l">
              <a:spcBef>
                <a:spcPts val="0"/>
              </a:spcBef>
              <a:spcAft>
                <a:spcPts val="0"/>
              </a:spcAft>
              <a:buClr>
                <a:srgbClr val="212529"/>
              </a:buClr>
              <a:buSzPct val="100000"/>
              <a:buFont typeface="Arial"/>
              <a:buChar char="●"/>
            </a:pPr>
            <a:r>
              <a:rPr lang="en" sz="3450">
                <a:solidFill>
                  <a:srgbClr val="2F2E2E"/>
                </a:solidFill>
                <a:highlight>
                  <a:srgbClr val="FFFFFF"/>
                </a:highlight>
                <a:latin typeface="Arial"/>
                <a:ea typeface="Arial"/>
                <a:cs typeface="Arial"/>
                <a:sym typeface="Arial"/>
              </a:rPr>
              <a:t>Low operating costs</a:t>
            </a:r>
            <a:endParaRPr sz="3450">
              <a:solidFill>
                <a:srgbClr val="2F2E2E"/>
              </a:solidFill>
              <a:highlight>
                <a:srgbClr val="FFFFFF"/>
              </a:highlight>
              <a:latin typeface="Arial"/>
              <a:ea typeface="Arial"/>
              <a:cs typeface="Arial"/>
              <a:sym typeface="Arial"/>
            </a:endParaRPr>
          </a:p>
          <a:p>
            <a:pPr indent="-349091" lvl="0" marL="457200" rtl="0" algn="l">
              <a:spcBef>
                <a:spcPts val="0"/>
              </a:spcBef>
              <a:spcAft>
                <a:spcPts val="0"/>
              </a:spcAft>
              <a:buClr>
                <a:srgbClr val="212529"/>
              </a:buClr>
              <a:buSzPct val="100000"/>
              <a:buFont typeface="Arial"/>
              <a:buChar char="●"/>
            </a:pPr>
            <a:r>
              <a:rPr lang="en" sz="3450">
                <a:solidFill>
                  <a:srgbClr val="2F2E2E"/>
                </a:solidFill>
                <a:highlight>
                  <a:srgbClr val="FFFFFF"/>
                </a:highlight>
                <a:latin typeface="Arial"/>
                <a:ea typeface="Arial"/>
                <a:cs typeface="Arial"/>
                <a:sym typeface="Arial"/>
              </a:rPr>
              <a:t>Easy repair and maintenance</a:t>
            </a:r>
            <a:endParaRPr sz="3450">
              <a:solidFill>
                <a:srgbClr val="2F2E2E"/>
              </a:solidFill>
              <a:highlight>
                <a:srgbClr val="FFFFFF"/>
              </a:highlight>
              <a:latin typeface="Arial"/>
              <a:ea typeface="Arial"/>
              <a:cs typeface="Arial"/>
              <a:sym typeface="Arial"/>
            </a:endParaRPr>
          </a:p>
          <a:p>
            <a:pPr indent="-349091" lvl="0" marL="457200" rtl="0" algn="l">
              <a:spcBef>
                <a:spcPts val="0"/>
              </a:spcBef>
              <a:spcAft>
                <a:spcPts val="0"/>
              </a:spcAft>
              <a:buClr>
                <a:srgbClr val="212529"/>
              </a:buClr>
              <a:buSzPct val="100000"/>
              <a:buFont typeface="Arial"/>
              <a:buChar char="●"/>
            </a:pPr>
            <a:r>
              <a:rPr lang="en" sz="3450">
                <a:solidFill>
                  <a:srgbClr val="2F2E2E"/>
                </a:solidFill>
                <a:highlight>
                  <a:srgbClr val="FFFFFF"/>
                </a:highlight>
                <a:latin typeface="Arial"/>
                <a:ea typeface="Arial"/>
                <a:cs typeface="Arial"/>
                <a:sym typeface="Arial"/>
              </a:rPr>
              <a:t>Perfect for short distances</a:t>
            </a:r>
            <a:endParaRPr sz="3450">
              <a:solidFill>
                <a:srgbClr val="2F2E2E"/>
              </a:solidFill>
              <a:highlight>
                <a:srgbClr val="FFFFFF"/>
              </a:highlight>
              <a:latin typeface="Arial"/>
              <a:ea typeface="Arial"/>
              <a:cs typeface="Arial"/>
              <a:sym typeface="Arial"/>
            </a:endParaRPr>
          </a:p>
          <a:p>
            <a:pPr indent="-349091" lvl="0" marL="457200" rtl="0" algn="l">
              <a:spcBef>
                <a:spcPts val="0"/>
              </a:spcBef>
              <a:spcAft>
                <a:spcPts val="0"/>
              </a:spcAft>
              <a:buClr>
                <a:srgbClr val="212529"/>
              </a:buClr>
              <a:buSzPct val="100000"/>
              <a:buFont typeface="Arial"/>
              <a:buChar char="●"/>
            </a:pPr>
            <a:r>
              <a:rPr lang="en" sz="3450">
                <a:solidFill>
                  <a:srgbClr val="2F2E2E"/>
                </a:solidFill>
                <a:highlight>
                  <a:srgbClr val="FFFFFF"/>
                </a:highlight>
                <a:latin typeface="Arial"/>
                <a:ea typeface="Arial"/>
                <a:cs typeface="Arial"/>
                <a:sym typeface="Arial"/>
              </a:rPr>
              <a:t>Less noise pollution</a:t>
            </a:r>
            <a:endParaRPr sz="3450">
              <a:solidFill>
                <a:srgbClr val="2F2E2E"/>
              </a:solidFill>
              <a:highlight>
                <a:srgbClr val="FFFFFF"/>
              </a:highlight>
              <a:latin typeface="Arial"/>
              <a:ea typeface="Arial"/>
              <a:cs typeface="Arial"/>
              <a:sym typeface="Arial"/>
            </a:endParaRPr>
          </a:p>
          <a:p>
            <a:pPr indent="-349091" lvl="0" marL="457200" rtl="0" algn="l">
              <a:spcBef>
                <a:spcPts val="0"/>
              </a:spcBef>
              <a:spcAft>
                <a:spcPts val="0"/>
              </a:spcAft>
              <a:buClr>
                <a:srgbClr val="212529"/>
              </a:buClr>
              <a:buSzPct val="100000"/>
              <a:buFont typeface="Arial"/>
              <a:buChar char="●"/>
            </a:pPr>
            <a:r>
              <a:rPr lang="en" sz="3450">
                <a:solidFill>
                  <a:srgbClr val="2F2E2E"/>
                </a:solidFill>
                <a:highlight>
                  <a:srgbClr val="FFFFFF"/>
                </a:highlight>
                <a:latin typeface="Arial"/>
                <a:ea typeface="Arial"/>
                <a:cs typeface="Arial"/>
                <a:sym typeface="Arial"/>
              </a:rPr>
              <a:t>Mobility for those with health issues</a:t>
            </a:r>
            <a:endParaRPr sz="3450">
              <a:solidFill>
                <a:srgbClr val="2F2E2E"/>
              </a:solidFill>
              <a:highlight>
                <a:srgbClr val="FFFFFF"/>
              </a:highlight>
              <a:latin typeface="Arial"/>
              <a:ea typeface="Arial"/>
              <a:cs typeface="Arial"/>
              <a:sym typeface="Arial"/>
            </a:endParaRPr>
          </a:p>
          <a:p>
            <a:pPr indent="-349091" lvl="0" marL="457200" rtl="0" algn="l">
              <a:spcBef>
                <a:spcPts val="0"/>
              </a:spcBef>
              <a:spcAft>
                <a:spcPts val="0"/>
              </a:spcAft>
              <a:buClr>
                <a:srgbClr val="2F2E2E"/>
              </a:buClr>
              <a:buSzPct val="100000"/>
              <a:buFont typeface="Arial"/>
              <a:buChar char="●"/>
            </a:pPr>
            <a:r>
              <a:rPr lang="en" sz="3450">
                <a:solidFill>
                  <a:srgbClr val="2F2E2E"/>
                </a:solidFill>
                <a:highlight>
                  <a:srgbClr val="FFFFFF"/>
                </a:highlight>
                <a:latin typeface="Arial"/>
                <a:ea typeface="Arial"/>
                <a:cs typeface="Arial"/>
                <a:sym typeface="Arial"/>
              </a:rPr>
              <a:t>Does not require license to drive</a:t>
            </a:r>
            <a:endParaRPr sz="3450">
              <a:solidFill>
                <a:srgbClr val="2F2E2E"/>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LIMITATIONS OF e-SCOOTER</a:t>
            </a:r>
            <a:endParaRPr>
              <a:latin typeface="Arial"/>
              <a:ea typeface="Arial"/>
              <a:cs typeface="Arial"/>
              <a:sym typeface="Arial"/>
            </a:endParaRPr>
          </a:p>
        </p:txBody>
      </p:sp>
      <p:sp>
        <p:nvSpPr>
          <p:cNvPr id="272" name="Google Shape;272;p43"/>
          <p:cNvSpPr txBox="1"/>
          <p:nvPr>
            <p:ph idx="1" type="body"/>
          </p:nvPr>
        </p:nvSpPr>
        <p:spPr>
          <a:xfrm>
            <a:off x="311700" y="1353725"/>
            <a:ext cx="8520600" cy="3302700"/>
          </a:xfrm>
          <a:prstGeom prst="rect">
            <a:avLst/>
          </a:prstGeom>
        </p:spPr>
        <p:txBody>
          <a:bodyPr anchorCtr="0" anchor="t" bIns="91425" lIns="91425" spcFirstLastPara="1" rIns="91425" wrap="square" tIns="91425">
            <a:noAutofit/>
          </a:bodyPr>
          <a:lstStyle/>
          <a:p>
            <a:pPr indent="-346075" lvl="0" marL="457200" rtl="0" algn="l">
              <a:spcBef>
                <a:spcPts val="0"/>
              </a:spcBef>
              <a:spcAft>
                <a:spcPts val="0"/>
              </a:spcAft>
              <a:buClr>
                <a:srgbClr val="0F0F0F"/>
              </a:buClr>
              <a:buSzPts val="1850"/>
              <a:buChar char="●"/>
            </a:pPr>
            <a:r>
              <a:rPr lang="en" sz="1850">
                <a:solidFill>
                  <a:srgbClr val="0F0F0F"/>
                </a:solidFill>
                <a:latin typeface="Arial"/>
                <a:ea typeface="Arial"/>
                <a:cs typeface="Arial"/>
                <a:sym typeface="Arial"/>
              </a:rPr>
              <a:t>High purchase price for electric scooters </a:t>
            </a:r>
            <a:endParaRPr sz="1850">
              <a:solidFill>
                <a:srgbClr val="0F0F0F"/>
              </a:solidFill>
              <a:latin typeface="Arial"/>
              <a:ea typeface="Arial"/>
              <a:cs typeface="Arial"/>
              <a:sym typeface="Arial"/>
            </a:endParaRPr>
          </a:p>
          <a:p>
            <a:pPr indent="-346075" lvl="0" marL="457200" rtl="0" algn="l">
              <a:spcBef>
                <a:spcPts val="0"/>
              </a:spcBef>
              <a:spcAft>
                <a:spcPts val="0"/>
              </a:spcAft>
              <a:buClr>
                <a:srgbClr val="0F0F0F"/>
              </a:buClr>
              <a:buSzPts val="1850"/>
              <a:buFont typeface="Arial"/>
              <a:buChar char="●"/>
            </a:pPr>
            <a:r>
              <a:rPr lang="en" sz="1850">
                <a:solidFill>
                  <a:srgbClr val="0F0F0F"/>
                </a:solidFill>
                <a:latin typeface="Arial"/>
                <a:ea typeface="Arial"/>
                <a:cs typeface="Arial"/>
                <a:sym typeface="Arial"/>
              </a:rPr>
              <a:t>Overcharging and other battery issues </a:t>
            </a:r>
            <a:endParaRPr sz="1850">
              <a:solidFill>
                <a:srgbClr val="0F0F0F"/>
              </a:solidFill>
              <a:latin typeface="Arial"/>
              <a:ea typeface="Arial"/>
              <a:cs typeface="Arial"/>
              <a:sym typeface="Arial"/>
            </a:endParaRPr>
          </a:p>
          <a:p>
            <a:pPr indent="-346075" lvl="0" marL="457200" rtl="0" algn="l">
              <a:spcBef>
                <a:spcPts val="0"/>
              </a:spcBef>
              <a:spcAft>
                <a:spcPts val="0"/>
              </a:spcAft>
              <a:buClr>
                <a:srgbClr val="0F0F0F"/>
              </a:buClr>
              <a:buSzPts val="1850"/>
              <a:buFont typeface="Arial"/>
              <a:buChar char="●"/>
            </a:pPr>
            <a:r>
              <a:rPr lang="en" sz="1850">
                <a:solidFill>
                  <a:srgbClr val="0F0F0F"/>
                </a:solidFill>
                <a:latin typeface="Arial"/>
                <a:ea typeface="Arial"/>
                <a:cs typeface="Arial"/>
                <a:sym typeface="Arial"/>
              </a:rPr>
              <a:t> Only suitable for short distances</a:t>
            </a:r>
            <a:endParaRPr sz="1850">
              <a:solidFill>
                <a:srgbClr val="0F0F0F"/>
              </a:solidFill>
              <a:highlight>
                <a:srgbClr val="FFFFFF"/>
              </a:highlight>
              <a:latin typeface="Arial"/>
              <a:ea typeface="Arial"/>
              <a:cs typeface="Arial"/>
              <a:sym typeface="Arial"/>
            </a:endParaRPr>
          </a:p>
          <a:p>
            <a:pPr indent="-346075" lvl="0" marL="457200" rtl="0" algn="l">
              <a:spcBef>
                <a:spcPts val="0"/>
              </a:spcBef>
              <a:spcAft>
                <a:spcPts val="0"/>
              </a:spcAft>
              <a:buClr>
                <a:srgbClr val="0F0F0F"/>
              </a:buClr>
              <a:buSzPts val="1850"/>
              <a:buFont typeface="Arial"/>
              <a:buChar char="●"/>
            </a:pPr>
            <a:r>
              <a:rPr lang="en" sz="1850">
                <a:solidFill>
                  <a:srgbClr val="0F0F0F"/>
                </a:solidFill>
                <a:latin typeface="Arial"/>
                <a:ea typeface="Arial"/>
                <a:cs typeface="Arial"/>
                <a:sym typeface="Arial"/>
              </a:rPr>
              <a:t> May not be suitable for obese persons</a:t>
            </a:r>
            <a:endParaRPr sz="1850">
              <a:solidFill>
                <a:srgbClr val="0F0F0F"/>
              </a:solidFill>
              <a:latin typeface="Arial"/>
              <a:ea typeface="Arial"/>
              <a:cs typeface="Arial"/>
              <a:sym typeface="Arial"/>
            </a:endParaRPr>
          </a:p>
          <a:p>
            <a:pPr indent="-346075" lvl="0" marL="457200" rtl="0" algn="l">
              <a:spcBef>
                <a:spcPts val="0"/>
              </a:spcBef>
              <a:spcAft>
                <a:spcPts val="0"/>
              </a:spcAft>
              <a:buClr>
                <a:srgbClr val="0F0F0F"/>
              </a:buClr>
              <a:buSzPts val="1850"/>
              <a:buFont typeface="Arial"/>
              <a:buChar char="●"/>
            </a:pPr>
            <a:r>
              <a:rPr lang="en" sz="1850">
                <a:solidFill>
                  <a:srgbClr val="0F0F0F"/>
                </a:solidFill>
                <a:latin typeface="Arial"/>
                <a:ea typeface="Arial"/>
                <a:cs typeface="Arial"/>
                <a:sym typeface="Arial"/>
              </a:rPr>
              <a:t> Relatively slow compared to cars or motorcycles</a:t>
            </a:r>
            <a:endParaRPr sz="1850">
              <a:solidFill>
                <a:srgbClr val="0F0F0F"/>
              </a:solidFill>
              <a:latin typeface="Arial"/>
              <a:ea typeface="Arial"/>
              <a:cs typeface="Arial"/>
              <a:sym typeface="Arial"/>
            </a:endParaRPr>
          </a:p>
          <a:p>
            <a:pPr indent="-346075" lvl="0" marL="457200" rtl="0" algn="l">
              <a:spcBef>
                <a:spcPts val="0"/>
              </a:spcBef>
              <a:spcAft>
                <a:spcPts val="0"/>
              </a:spcAft>
              <a:buClr>
                <a:srgbClr val="0F0F0F"/>
              </a:buClr>
              <a:buSzPts val="1850"/>
              <a:buFont typeface="Arial"/>
              <a:buChar char="●"/>
            </a:pPr>
            <a:r>
              <a:rPr lang="en" sz="1850">
                <a:solidFill>
                  <a:srgbClr val="0F0F0F"/>
                </a:solidFill>
                <a:latin typeface="Arial"/>
                <a:ea typeface="Arial"/>
                <a:cs typeface="Arial"/>
                <a:sym typeface="Arial"/>
              </a:rPr>
              <a:t> May be dangerous without sufficient scooter lanes </a:t>
            </a:r>
            <a:endParaRPr sz="1850">
              <a:solidFill>
                <a:srgbClr val="0F0F0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FUTURE DEVELOPMENTS </a:t>
            </a:r>
            <a:r>
              <a:rPr lang="en"/>
              <a:t> </a:t>
            </a:r>
            <a:endParaRPr/>
          </a:p>
        </p:txBody>
      </p:sp>
      <p:sp>
        <p:nvSpPr>
          <p:cNvPr id="278" name="Google Shape;278;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0F0F"/>
                </a:solidFill>
                <a:latin typeface="Arial"/>
                <a:ea typeface="Arial"/>
                <a:cs typeface="Arial"/>
                <a:sym typeface="Arial"/>
              </a:rPr>
              <a:t>We want to extend this project further with some new goals like:</a:t>
            </a:r>
            <a:endParaRPr>
              <a:solidFill>
                <a:srgbClr val="0F0F0F"/>
              </a:solidFill>
              <a:latin typeface="Arial"/>
              <a:ea typeface="Arial"/>
              <a:cs typeface="Arial"/>
              <a:sym typeface="Arial"/>
            </a:endParaRPr>
          </a:p>
          <a:p>
            <a:pPr indent="-342900" lvl="0" marL="457200" rtl="0" algn="l">
              <a:spcBef>
                <a:spcPts val="1200"/>
              </a:spcBef>
              <a:spcAft>
                <a:spcPts val="0"/>
              </a:spcAft>
              <a:buClr>
                <a:srgbClr val="0F0F0F"/>
              </a:buClr>
              <a:buSzPts val="1800"/>
              <a:buFont typeface="Arial"/>
              <a:buChar char="➔"/>
            </a:pPr>
            <a:r>
              <a:rPr lang="en">
                <a:solidFill>
                  <a:srgbClr val="0F0F0F"/>
                </a:solidFill>
                <a:latin typeface="Arial"/>
                <a:ea typeface="Arial"/>
                <a:cs typeface="Arial"/>
                <a:sym typeface="Arial"/>
              </a:rPr>
              <a:t>Self balancing</a:t>
            </a:r>
            <a:endParaRPr>
              <a:solidFill>
                <a:srgbClr val="0F0F0F"/>
              </a:solidFill>
              <a:latin typeface="Arial"/>
              <a:ea typeface="Arial"/>
              <a:cs typeface="Arial"/>
              <a:sym typeface="Arial"/>
            </a:endParaRPr>
          </a:p>
          <a:p>
            <a:pPr indent="-342900" lvl="0" marL="457200" rtl="0" algn="l">
              <a:spcBef>
                <a:spcPts val="0"/>
              </a:spcBef>
              <a:spcAft>
                <a:spcPts val="0"/>
              </a:spcAft>
              <a:buClr>
                <a:srgbClr val="0F0F0F"/>
              </a:buClr>
              <a:buSzPts val="1800"/>
              <a:buFont typeface="Arial"/>
              <a:buChar char="➔"/>
            </a:pPr>
            <a:r>
              <a:rPr lang="en">
                <a:solidFill>
                  <a:srgbClr val="0F0F0F"/>
                </a:solidFill>
                <a:latin typeface="Arial"/>
                <a:ea typeface="Arial"/>
                <a:cs typeface="Arial"/>
                <a:sym typeface="Arial"/>
              </a:rPr>
              <a:t>Speed controlling / </a:t>
            </a:r>
            <a:r>
              <a:rPr lang="en">
                <a:solidFill>
                  <a:srgbClr val="0F0F0F"/>
                </a:solidFill>
                <a:latin typeface="Arial"/>
                <a:ea typeface="Arial"/>
                <a:cs typeface="Arial"/>
                <a:sym typeface="Arial"/>
              </a:rPr>
              <a:t>throttle</a:t>
            </a:r>
            <a:r>
              <a:rPr lang="en">
                <a:solidFill>
                  <a:srgbClr val="0F0F0F"/>
                </a:solidFill>
                <a:latin typeface="Arial"/>
                <a:ea typeface="Arial"/>
                <a:cs typeface="Arial"/>
                <a:sym typeface="Arial"/>
              </a:rPr>
              <a:t> accelerator </a:t>
            </a:r>
            <a:endParaRPr>
              <a:solidFill>
                <a:srgbClr val="0F0F0F"/>
              </a:solidFill>
              <a:latin typeface="Arial"/>
              <a:ea typeface="Arial"/>
              <a:cs typeface="Arial"/>
              <a:sym typeface="Arial"/>
            </a:endParaRPr>
          </a:p>
          <a:p>
            <a:pPr indent="-342900" lvl="0" marL="457200" rtl="0" algn="l">
              <a:spcBef>
                <a:spcPts val="0"/>
              </a:spcBef>
              <a:spcAft>
                <a:spcPts val="0"/>
              </a:spcAft>
              <a:buClr>
                <a:srgbClr val="0F0F0F"/>
              </a:buClr>
              <a:buSzPts val="1800"/>
              <a:buFont typeface="Arial"/>
              <a:buChar char="➔"/>
            </a:pPr>
            <a:r>
              <a:rPr lang="en">
                <a:solidFill>
                  <a:srgbClr val="0F0F0F"/>
                </a:solidFill>
                <a:latin typeface="Arial"/>
                <a:ea typeface="Arial"/>
                <a:cs typeface="Arial"/>
                <a:sym typeface="Arial"/>
              </a:rPr>
              <a:t>Braking system</a:t>
            </a:r>
            <a:endParaRPr>
              <a:solidFill>
                <a:srgbClr val="0F0F0F"/>
              </a:solidFill>
              <a:latin typeface="Arial"/>
              <a:ea typeface="Arial"/>
              <a:cs typeface="Arial"/>
              <a:sym typeface="Arial"/>
            </a:endParaRPr>
          </a:p>
          <a:p>
            <a:pPr indent="-342900" lvl="0" marL="457200" rtl="0" algn="l">
              <a:spcBef>
                <a:spcPts val="0"/>
              </a:spcBef>
              <a:spcAft>
                <a:spcPts val="0"/>
              </a:spcAft>
              <a:buClr>
                <a:srgbClr val="0F0F0F"/>
              </a:buClr>
              <a:buSzPts val="1800"/>
              <a:buFont typeface="Arial"/>
              <a:buChar char="➔"/>
            </a:pPr>
            <a:r>
              <a:rPr lang="en">
                <a:solidFill>
                  <a:srgbClr val="0F0F0F"/>
                </a:solidFill>
                <a:latin typeface="Arial"/>
                <a:ea typeface="Arial"/>
                <a:cs typeface="Arial"/>
                <a:sym typeface="Arial"/>
              </a:rPr>
              <a:t>Handle controlling</a:t>
            </a:r>
            <a:endParaRPr>
              <a:solidFill>
                <a:srgbClr val="0F0F0F"/>
              </a:solidFill>
              <a:latin typeface="Arial"/>
              <a:ea typeface="Arial"/>
              <a:cs typeface="Arial"/>
              <a:sym typeface="Arial"/>
            </a:endParaRPr>
          </a:p>
          <a:p>
            <a:pPr indent="-342900" lvl="0" marL="457200" rtl="0" algn="l">
              <a:spcBef>
                <a:spcPts val="0"/>
              </a:spcBef>
              <a:spcAft>
                <a:spcPts val="0"/>
              </a:spcAft>
              <a:buClr>
                <a:srgbClr val="0F0F0F"/>
              </a:buClr>
              <a:buSzPts val="1800"/>
              <a:buFont typeface="Arial"/>
              <a:buChar char="➔"/>
            </a:pPr>
            <a:r>
              <a:rPr lang="en">
                <a:solidFill>
                  <a:srgbClr val="0F0F0F"/>
                </a:solidFill>
                <a:latin typeface="Arial"/>
                <a:ea typeface="Arial"/>
                <a:cs typeface="Arial"/>
                <a:sym typeface="Arial"/>
              </a:rPr>
              <a:t>ADMS a e-bike manufacturing company, they have agreed to help us in making a self - balancing e- scooter.</a:t>
            </a:r>
            <a:endParaRPr>
              <a:solidFill>
                <a:srgbClr val="0F0F0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CONCLUSION</a:t>
            </a:r>
            <a:endParaRPr>
              <a:latin typeface="Arial"/>
              <a:ea typeface="Arial"/>
              <a:cs typeface="Arial"/>
              <a:sym typeface="Arial"/>
            </a:endParaRPr>
          </a:p>
        </p:txBody>
      </p:sp>
      <p:sp>
        <p:nvSpPr>
          <p:cNvPr id="284" name="Google Shape;284;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Clr>
                <a:srgbClr val="374151"/>
              </a:buClr>
              <a:buSzPts val="1600"/>
              <a:buFont typeface="Arial"/>
              <a:buChar char="●"/>
            </a:pPr>
            <a:r>
              <a:rPr lang="en" sz="1600">
                <a:solidFill>
                  <a:srgbClr val="374151"/>
                </a:solidFill>
                <a:highlight>
                  <a:srgbClr val="F7F7F8"/>
                </a:highlight>
                <a:latin typeface="Arial"/>
                <a:ea typeface="Arial"/>
                <a:cs typeface="Arial"/>
                <a:sym typeface="Arial"/>
              </a:rPr>
              <a:t>In conclusion, the manufacturing of an electric scooter is a complex process that requires careful planning and attention to detail. Through our course project, we have gained a deep understanding of the various aspects involved in the production of an electric scooter, from the design phase to the final assembly.</a:t>
            </a:r>
            <a:endParaRPr sz="1600">
              <a:solidFill>
                <a:srgbClr val="374151"/>
              </a:solidFill>
              <a:highlight>
                <a:srgbClr val="F7F7F8"/>
              </a:highlight>
              <a:latin typeface="Arial"/>
              <a:ea typeface="Arial"/>
              <a:cs typeface="Arial"/>
              <a:sym typeface="Arial"/>
            </a:endParaRPr>
          </a:p>
          <a:p>
            <a:pPr indent="-330200" lvl="0" marL="457200" rtl="0" algn="l">
              <a:lnSpc>
                <a:spcPct val="95000"/>
              </a:lnSpc>
              <a:spcBef>
                <a:spcPts val="0"/>
              </a:spcBef>
              <a:spcAft>
                <a:spcPts val="0"/>
              </a:spcAft>
              <a:buClr>
                <a:srgbClr val="374151"/>
              </a:buClr>
              <a:buSzPts val="1600"/>
              <a:buFont typeface="Arial"/>
              <a:buChar char="●"/>
            </a:pPr>
            <a:r>
              <a:rPr lang="en" sz="1600">
                <a:solidFill>
                  <a:srgbClr val="374151"/>
                </a:solidFill>
                <a:highlight>
                  <a:srgbClr val="F7F7F8"/>
                </a:highlight>
                <a:latin typeface="Arial"/>
                <a:ea typeface="Arial"/>
                <a:cs typeface="Arial"/>
                <a:sym typeface="Arial"/>
              </a:rPr>
              <a:t>We have explored the importance of selecting the right materials and components, as well as the need for rigorous quality control throughout the manufacturing process. We have also considered the environmental impact of electric scooters and the importance of sustainability in the production process.</a:t>
            </a:r>
            <a:endParaRPr sz="1600">
              <a:solidFill>
                <a:srgbClr val="374151"/>
              </a:solidFill>
              <a:highlight>
                <a:srgbClr val="F7F7F8"/>
              </a:highlight>
              <a:latin typeface="Arial"/>
              <a:ea typeface="Arial"/>
              <a:cs typeface="Arial"/>
              <a:sym typeface="Arial"/>
            </a:endParaRPr>
          </a:p>
          <a:p>
            <a:pPr indent="-330200" lvl="0" marL="457200" rtl="0" algn="l">
              <a:lnSpc>
                <a:spcPct val="95000"/>
              </a:lnSpc>
              <a:spcBef>
                <a:spcPts val="0"/>
              </a:spcBef>
              <a:spcAft>
                <a:spcPts val="0"/>
              </a:spcAft>
              <a:buClr>
                <a:srgbClr val="374151"/>
              </a:buClr>
              <a:buSzPts val="1600"/>
              <a:buFont typeface="Arial"/>
              <a:buChar char="●"/>
            </a:pPr>
            <a:r>
              <a:rPr lang="en" sz="1600">
                <a:solidFill>
                  <a:srgbClr val="374151"/>
                </a:solidFill>
                <a:highlight>
                  <a:srgbClr val="F7F7F8"/>
                </a:highlight>
                <a:latin typeface="Arial"/>
                <a:ea typeface="Arial"/>
                <a:cs typeface="Arial"/>
                <a:sym typeface="Arial"/>
              </a:rPr>
              <a:t>Overall, our course project has been a challenging but rewarding experience that has equipped us with the skills and knowledge necessary to tackle real-world manufacturing problems. We hope that our project has inspired others to pursue sustainable manufacturing practices and to consider the impact of their products on the environment.</a:t>
            </a:r>
            <a:endParaRPr sz="1600">
              <a:solidFill>
                <a:srgbClr val="374151"/>
              </a:solidFill>
              <a:highlight>
                <a:srgbClr val="F7F7F8"/>
              </a:highlight>
              <a:latin typeface="Arial"/>
              <a:ea typeface="Arial"/>
              <a:cs typeface="Arial"/>
              <a:sym typeface="Arial"/>
            </a:endParaRPr>
          </a:p>
          <a:p>
            <a:pPr indent="0" lvl="0" marL="457200" rtl="0" algn="l">
              <a:lnSpc>
                <a:spcPct val="95000"/>
              </a:lnSpc>
              <a:spcBef>
                <a:spcPts val="0"/>
              </a:spcBef>
              <a:spcAft>
                <a:spcPts val="1200"/>
              </a:spcAft>
              <a:buNone/>
            </a:pPr>
            <a:r>
              <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ACKNOWLEDGEMENT</a:t>
            </a:r>
            <a:endParaRPr/>
          </a:p>
        </p:txBody>
      </p:sp>
      <p:sp>
        <p:nvSpPr>
          <p:cNvPr id="290" name="Google Shape;290;p46"/>
          <p:cNvSpPr txBox="1"/>
          <p:nvPr>
            <p:ph idx="1" type="body"/>
          </p:nvPr>
        </p:nvSpPr>
        <p:spPr>
          <a:xfrm>
            <a:off x="383000" y="1152425"/>
            <a:ext cx="8520600" cy="3813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We would like to extend </a:t>
            </a:r>
            <a:r>
              <a:rPr lang="en"/>
              <a:t>this</a:t>
            </a:r>
            <a:r>
              <a:rPr lang="en"/>
              <a:t> seminar by acknowledging several people who have helped us immensely for the completion of our project ,</a:t>
            </a:r>
            <a:endParaRPr/>
          </a:p>
          <a:p>
            <a:pPr indent="0" lvl="0" marL="0" rtl="0" algn="l">
              <a:spcBef>
                <a:spcPts val="1200"/>
              </a:spcBef>
              <a:spcAft>
                <a:spcPts val="0"/>
              </a:spcAft>
              <a:buNone/>
            </a:pPr>
            <a:r>
              <a:rPr lang="en"/>
              <a:t>first of all </a:t>
            </a:r>
            <a:r>
              <a:rPr b="1" lang="en"/>
              <a:t>Prof. Somashekara M A</a:t>
            </a:r>
            <a:r>
              <a:rPr lang="en"/>
              <a:t> for having </a:t>
            </a:r>
            <a:r>
              <a:rPr lang="en"/>
              <a:t>manufacturing</a:t>
            </a:r>
            <a:r>
              <a:rPr lang="en"/>
              <a:t> process course project idea, it really helped us to work on mechanical field and gain experience in manufacturing.</a:t>
            </a:r>
            <a:endParaRPr/>
          </a:p>
          <a:p>
            <a:pPr indent="0" lvl="0" marL="0" rtl="0" algn="l">
              <a:spcBef>
                <a:spcPts val="1200"/>
              </a:spcBef>
              <a:spcAft>
                <a:spcPts val="0"/>
              </a:spcAft>
              <a:buNone/>
            </a:pPr>
            <a:r>
              <a:rPr lang="en"/>
              <a:t>Secondly we would like to thank </a:t>
            </a:r>
            <a:r>
              <a:rPr b="1" lang="en"/>
              <a:t>JTS .BHIMSEN</a:t>
            </a:r>
            <a:r>
              <a:rPr lang="en"/>
              <a:t> sir for providing the space and materials to work.</a:t>
            </a:r>
            <a:endParaRPr/>
          </a:p>
          <a:p>
            <a:pPr indent="0" lvl="0" marL="0" rtl="0" algn="l">
              <a:spcBef>
                <a:spcPts val="1200"/>
              </a:spcBef>
              <a:spcAft>
                <a:spcPts val="0"/>
              </a:spcAft>
              <a:buNone/>
            </a:pPr>
            <a:r>
              <a:rPr lang="en"/>
              <a:t>We would also like to thank mechanics of our workshop who helped us a lot and guided us while making </a:t>
            </a:r>
            <a:r>
              <a:rPr lang="en"/>
              <a:t>this project.</a:t>
            </a:r>
            <a:endParaRPr/>
          </a:p>
          <a:p>
            <a:pPr indent="0" lvl="0" marL="0" rtl="0" algn="l">
              <a:spcBef>
                <a:spcPts val="1200"/>
              </a:spcBef>
              <a:spcAft>
                <a:spcPts val="0"/>
              </a:spcAft>
              <a:buNone/>
            </a:pPr>
            <a:r>
              <a:rPr lang="en"/>
              <a:t>Lastly we would like to thank </a:t>
            </a:r>
            <a:r>
              <a:rPr b="1" lang="en"/>
              <a:t>Rudra </a:t>
            </a:r>
            <a:r>
              <a:rPr lang="en"/>
              <a:t>our batchmate who came to help while we were facing some problem and really clutched it.</a:t>
            </a:r>
            <a:endParaRPr/>
          </a:p>
          <a:p>
            <a:pPr indent="0" lvl="0" marL="0" rtl="0" algn="ctr">
              <a:spcBef>
                <a:spcPts val="1200"/>
              </a:spcBef>
              <a:spcAft>
                <a:spcPts val="0"/>
              </a:spcAft>
              <a:buNone/>
            </a:pPr>
            <a:r>
              <a:rPr b="1" lang="en" sz="2270">
                <a:latin typeface="Caveat"/>
                <a:ea typeface="Caveat"/>
                <a:cs typeface="Caveat"/>
                <a:sym typeface="Caveat"/>
              </a:rPr>
              <a:t>Thank you!</a:t>
            </a:r>
            <a:endParaRPr b="1" sz="2270">
              <a:latin typeface="Caveat"/>
              <a:ea typeface="Caveat"/>
              <a:cs typeface="Caveat"/>
              <a:sym typeface="Caveat"/>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a:t>
            </a:r>
            <a:endParaRPr/>
          </a:p>
        </p:txBody>
      </p:sp>
      <p:sp>
        <p:nvSpPr>
          <p:cNvPr id="87" name="Google Shape;87;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e-Scooter</a:t>
            </a:r>
            <a:endParaRPr/>
          </a:p>
          <a:p>
            <a:pPr indent="-317500" lvl="1" marL="914400" rtl="0" algn="l">
              <a:spcBef>
                <a:spcPts val="0"/>
              </a:spcBef>
              <a:spcAft>
                <a:spcPts val="0"/>
              </a:spcAft>
              <a:buSzPts val="1400"/>
              <a:buChar char="○"/>
            </a:pPr>
            <a:r>
              <a:rPr lang="en"/>
              <a:t>Introduction to </a:t>
            </a:r>
            <a:r>
              <a:rPr lang="en"/>
              <a:t>e-scooter</a:t>
            </a:r>
            <a:endParaRPr sz="1000"/>
          </a:p>
          <a:p>
            <a:pPr indent="-317500" lvl="1" marL="914400" rtl="0" algn="l">
              <a:spcBef>
                <a:spcPts val="0"/>
              </a:spcBef>
              <a:spcAft>
                <a:spcPts val="0"/>
              </a:spcAft>
              <a:buSzPts val="1400"/>
              <a:buChar char="○"/>
            </a:pPr>
            <a:r>
              <a:rPr lang="en"/>
              <a:t>Construction of </a:t>
            </a:r>
            <a:r>
              <a:rPr lang="en"/>
              <a:t>e-scooter</a:t>
            </a:r>
            <a:endParaRPr sz="1000"/>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
              <a:t>Details of parts</a:t>
            </a:r>
            <a:endParaRPr/>
          </a:p>
          <a:p>
            <a:pPr indent="-317500" lvl="1" marL="914400" rtl="0" algn="l">
              <a:spcBef>
                <a:spcPts val="0"/>
              </a:spcBef>
              <a:spcAft>
                <a:spcPts val="0"/>
              </a:spcAft>
              <a:buSzPts val="1400"/>
              <a:buChar char="○"/>
            </a:pPr>
            <a:r>
              <a:rPr lang="en"/>
              <a:t>DC </a:t>
            </a:r>
            <a:r>
              <a:rPr lang="en"/>
              <a:t>Rechargeable</a:t>
            </a:r>
            <a:r>
              <a:rPr lang="en"/>
              <a:t> battery</a:t>
            </a:r>
            <a:endParaRPr/>
          </a:p>
          <a:p>
            <a:pPr indent="-317500" lvl="1" marL="914400" rtl="0" algn="l">
              <a:spcBef>
                <a:spcPts val="0"/>
              </a:spcBef>
              <a:spcAft>
                <a:spcPts val="0"/>
              </a:spcAft>
              <a:buSzPts val="1400"/>
              <a:buChar char="○"/>
            </a:pPr>
            <a:r>
              <a:rPr lang="en"/>
              <a:t>Motor in-built tyres</a:t>
            </a:r>
            <a:endParaRPr/>
          </a:p>
          <a:p>
            <a:pPr indent="-317500" lvl="1" marL="914400" rtl="0" algn="l">
              <a:spcBef>
                <a:spcPts val="0"/>
              </a:spcBef>
              <a:spcAft>
                <a:spcPts val="0"/>
              </a:spcAft>
              <a:buSzPts val="1400"/>
              <a:buChar char="○"/>
            </a:pPr>
            <a:r>
              <a:rPr lang="en"/>
              <a:t>Rubber castor wheels</a:t>
            </a:r>
            <a:endParaRPr/>
          </a:p>
          <a:p>
            <a:pPr indent="-317500" lvl="1" marL="914400" rtl="0" algn="l">
              <a:spcBef>
                <a:spcPts val="0"/>
              </a:spcBef>
              <a:spcAft>
                <a:spcPts val="0"/>
              </a:spcAft>
              <a:buSzPts val="1400"/>
              <a:buChar char="○"/>
            </a:pPr>
            <a:r>
              <a:rPr lang="en"/>
              <a:t>Mild steel tubes</a:t>
            </a:r>
            <a:endParaRPr/>
          </a:p>
          <a:p>
            <a:pPr indent="-317500" lvl="1" marL="914400" rtl="0" algn="l">
              <a:spcBef>
                <a:spcPts val="0"/>
              </a:spcBef>
              <a:spcAft>
                <a:spcPts val="0"/>
              </a:spcAft>
              <a:buSzPts val="1400"/>
              <a:buChar char="○"/>
            </a:pPr>
            <a:r>
              <a:rPr lang="en"/>
              <a:t>Mild steel sheet</a:t>
            </a:r>
            <a:endParaRPr/>
          </a:p>
          <a:p>
            <a:pPr indent="-317500" lvl="1" marL="914400" rtl="0" algn="l">
              <a:spcBef>
                <a:spcPts val="0"/>
              </a:spcBef>
              <a:spcAft>
                <a:spcPts val="0"/>
              </a:spcAft>
              <a:buSzPts val="1400"/>
              <a:buChar char="○"/>
            </a:pPr>
            <a:r>
              <a:rPr lang="en"/>
              <a:t>Motor controller</a:t>
            </a:r>
            <a:endParaRPr/>
          </a:p>
          <a:p>
            <a:pPr indent="-317500" lvl="1" marL="914400" rtl="0" algn="l">
              <a:spcBef>
                <a:spcPts val="0"/>
              </a:spcBef>
              <a:spcAft>
                <a:spcPts val="0"/>
              </a:spcAft>
              <a:buSzPts val="1400"/>
              <a:buChar char="○"/>
            </a:pPr>
            <a:r>
              <a:rPr lang="en"/>
              <a:t>ESC(tried to lower the price)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a:t>
            </a:r>
            <a:endParaRPr/>
          </a:p>
        </p:txBody>
      </p:sp>
      <p:sp>
        <p:nvSpPr>
          <p:cNvPr id="93" name="Google Shape;93;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Development</a:t>
            </a:r>
            <a:endParaRPr/>
          </a:p>
          <a:p>
            <a:pPr indent="-317500" lvl="1" marL="914400" rtl="0" algn="l">
              <a:spcBef>
                <a:spcPts val="0"/>
              </a:spcBef>
              <a:spcAft>
                <a:spcPts val="0"/>
              </a:spcAft>
              <a:buSzPts val="1400"/>
              <a:buChar char="○"/>
            </a:pPr>
            <a:r>
              <a:rPr lang="en"/>
              <a:t>Manufacturing processes involved</a:t>
            </a:r>
            <a:endParaRPr/>
          </a:p>
          <a:p>
            <a:pPr indent="-317500" lvl="1" marL="914400" rtl="0" algn="l">
              <a:spcBef>
                <a:spcPts val="0"/>
              </a:spcBef>
              <a:spcAft>
                <a:spcPts val="0"/>
              </a:spcAft>
              <a:buSzPts val="1400"/>
              <a:buChar char="○"/>
            </a:pPr>
            <a:r>
              <a:rPr lang="en"/>
              <a:t>List of figures</a:t>
            </a:r>
            <a:endParaRPr/>
          </a:p>
          <a:p>
            <a:pPr indent="-317500" lvl="1" marL="914400" rtl="0" algn="l">
              <a:spcBef>
                <a:spcPts val="0"/>
              </a:spcBef>
              <a:spcAft>
                <a:spcPts val="0"/>
              </a:spcAft>
              <a:buSzPts val="1400"/>
              <a:buChar char="○"/>
            </a:pPr>
            <a:r>
              <a:rPr lang="en"/>
              <a:t>Block diagram of scooter</a:t>
            </a:r>
            <a:endParaRPr/>
          </a:p>
          <a:p>
            <a:pPr indent="-342900" lvl="0" marL="457200" rtl="0" algn="l">
              <a:spcBef>
                <a:spcPts val="0"/>
              </a:spcBef>
              <a:spcAft>
                <a:spcPts val="0"/>
              </a:spcAft>
              <a:buSzPts val="1800"/>
              <a:buChar char="●"/>
            </a:pPr>
            <a:r>
              <a:rPr lang="en"/>
              <a:t>Working</a:t>
            </a:r>
            <a:endParaRPr/>
          </a:p>
          <a:p>
            <a:pPr indent="-342900" lvl="0" marL="457200" rtl="0" algn="l">
              <a:spcBef>
                <a:spcPts val="0"/>
              </a:spcBef>
              <a:spcAft>
                <a:spcPts val="0"/>
              </a:spcAft>
              <a:buSzPts val="1800"/>
              <a:buChar char="●"/>
            </a:pPr>
            <a:r>
              <a:rPr lang="en"/>
              <a:t>Advantages</a:t>
            </a:r>
            <a:endParaRPr/>
          </a:p>
          <a:p>
            <a:pPr indent="-342900" lvl="0" marL="457200" rtl="0" algn="l">
              <a:spcBef>
                <a:spcPts val="0"/>
              </a:spcBef>
              <a:spcAft>
                <a:spcPts val="0"/>
              </a:spcAft>
              <a:buSzPts val="1800"/>
              <a:buChar char="●"/>
            </a:pPr>
            <a:r>
              <a:rPr lang="en"/>
              <a:t>Limitation</a:t>
            </a:r>
            <a:endParaRPr/>
          </a:p>
          <a:p>
            <a:pPr indent="-342900" lvl="0" marL="457200" rtl="0" algn="l">
              <a:spcBef>
                <a:spcPts val="0"/>
              </a:spcBef>
              <a:spcAft>
                <a:spcPts val="0"/>
              </a:spcAft>
              <a:buSzPts val="1800"/>
              <a:buChar char="●"/>
            </a:pPr>
            <a:r>
              <a:rPr lang="en"/>
              <a:t>Future development</a:t>
            </a:r>
            <a:endParaRPr/>
          </a:p>
          <a:p>
            <a:pPr indent="-342900" lvl="0" marL="457200" rtl="0" algn="l">
              <a:spcBef>
                <a:spcPts val="0"/>
              </a:spcBef>
              <a:spcAft>
                <a:spcPts val="0"/>
              </a:spcAft>
              <a:buSzPts val="1800"/>
              <a:buChar char="●"/>
            </a:pPr>
            <a:r>
              <a:rPr lang="en"/>
              <a:t>Conclusion</a:t>
            </a:r>
            <a:endParaRPr/>
          </a:p>
          <a:p>
            <a:pPr indent="-342900" lvl="0" marL="457200" rtl="0" algn="l">
              <a:spcBef>
                <a:spcPts val="0"/>
              </a:spcBef>
              <a:spcAft>
                <a:spcPts val="0"/>
              </a:spcAft>
              <a:buSzPts val="1800"/>
              <a:buChar char="●"/>
            </a:pPr>
            <a:r>
              <a:rPr lang="en"/>
              <a:t>Acknowledgement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E-Scooter</a:t>
            </a:r>
            <a:endParaRPr/>
          </a:p>
        </p:txBody>
      </p:sp>
      <p:sp>
        <p:nvSpPr>
          <p:cNvPr id="99" name="Google Shape;99;p18"/>
          <p:cNvSpPr txBox="1"/>
          <p:nvPr>
            <p:ph idx="1" type="body"/>
          </p:nvPr>
        </p:nvSpPr>
        <p:spPr>
          <a:xfrm>
            <a:off x="311700" y="1266325"/>
            <a:ext cx="8520600" cy="3674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Introduction to e-scooter</a:t>
            </a:r>
            <a:endParaRPr/>
          </a:p>
          <a:p>
            <a:pPr indent="0" lvl="0" marL="0" rtl="0" algn="l">
              <a:spcBef>
                <a:spcPts val="1200"/>
              </a:spcBef>
              <a:spcAft>
                <a:spcPts val="0"/>
              </a:spcAft>
              <a:buNone/>
            </a:pPr>
            <a:r>
              <a:rPr b="1" lang="en" sz="1258">
                <a:solidFill>
                  <a:srgbClr val="202122"/>
                </a:solidFill>
                <a:highlight>
                  <a:srgbClr val="FFFFFF"/>
                </a:highlight>
                <a:latin typeface="Arial"/>
                <a:ea typeface="Arial"/>
                <a:cs typeface="Arial"/>
                <a:sym typeface="Arial"/>
              </a:rPr>
              <a:t>Electric motorcycles and scooters</a:t>
            </a:r>
            <a:r>
              <a:rPr lang="en" sz="1258">
                <a:solidFill>
                  <a:srgbClr val="202122"/>
                </a:solidFill>
                <a:highlight>
                  <a:srgbClr val="FFFFFF"/>
                </a:highlight>
                <a:latin typeface="Arial"/>
                <a:ea typeface="Arial"/>
                <a:cs typeface="Arial"/>
                <a:sym typeface="Arial"/>
              </a:rPr>
              <a:t> are plug-in electric vehicles with two or three wheels. Power is supplied by a rechargeable battery which drives one or more electric motors. Electric scooters are distinguished from motorcycles by having a step-through frame, instead of being straddled. Electric bicycles are similar vehicles, distinguished by retaining the ability to be propelled by the rider pedalling in addition to battery propulsion.</a:t>
            </a:r>
            <a:endParaRPr sz="1258">
              <a:solidFill>
                <a:srgbClr val="202122"/>
              </a:solidFill>
              <a:highlight>
                <a:srgbClr val="FFFFFF"/>
              </a:highlight>
              <a:latin typeface="Arial"/>
              <a:ea typeface="Arial"/>
              <a:cs typeface="Arial"/>
              <a:sym typeface="Arial"/>
            </a:endParaRPr>
          </a:p>
          <a:p>
            <a:pPr indent="0" lvl="0" marL="0" rtl="0" algn="l">
              <a:spcBef>
                <a:spcPts val="500"/>
              </a:spcBef>
              <a:spcAft>
                <a:spcPts val="0"/>
              </a:spcAft>
              <a:buNone/>
            </a:pPr>
            <a:r>
              <a:rPr lang="en" sz="1258">
                <a:solidFill>
                  <a:srgbClr val="202122"/>
                </a:solidFill>
                <a:highlight>
                  <a:srgbClr val="FFFFFF"/>
                </a:highlight>
                <a:latin typeface="Arial"/>
                <a:ea typeface="Arial"/>
                <a:cs typeface="Arial"/>
                <a:sym typeface="Arial"/>
              </a:rPr>
              <a:t>Electric scooters with the rider standing are known as e-scooters</a:t>
            </a:r>
            <a:r>
              <a:rPr lang="en" sz="1150">
                <a:solidFill>
                  <a:srgbClr val="202122"/>
                </a:solidFill>
                <a:highlight>
                  <a:srgbClr val="FFFFFF"/>
                </a:highlight>
                <a:latin typeface="Arial"/>
                <a:ea typeface="Arial"/>
                <a:cs typeface="Arial"/>
                <a:sym typeface="Arial"/>
              </a:rPr>
              <a:t>.</a:t>
            </a:r>
            <a:endParaRPr sz="1150">
              <a:solidFill>
                <a:srgbClr val="202122"/>
              </a:solidFill>
              <a:highlight>
                <a:srgbClr val="FFFFFF"/>
              </a:highlight>
              <a:latin typeface="Arial"/>
              <a:ea typeface="Arial"/>
              <a:cs typeface="Arial"/>
              <a:sym typeface="Arial"/>
            </a:endParaRPr>
          </a:p>
          <a:p>
            <a:pPr indent="0" lvl="0" marL="0" rtl="0" algn="l">
              <a:lnSpc>
                <a:spcPct val="160000"/>
              </a:lnSpc>
              <a:spcBef>
                <a:spcPts val="500"/>
              </a:spcBef>
              <a:spcAft>
                <a:spcPts val="0"/>
              </a:spcAft>
              <a:buNone/>
            </a:pPr>
            <a:r>
              <a:t/>
            </a:r>
            <a:endParaRPr b="1" sz="1150">
              <a:solidFill>
                <a:srgbClr val="000000"/>
              </a:solidFill>
              <a:highlight>
                <a:srgbClr val="FFFFFF"/>
              </a:highlight>
              <a:latin typeface="Arial"/>
              <a:ea typeface="Arial"/>
              <a:cs typeface="Arial"/>
              <a:sym typeface="Arial"/>
            </a:endParaRPr>
          </a:p>
          <a:p>
            <a:pPr indent="0" lvl="0" marL="0" rtl="0" algn="l">
              <a:lnSpc>
                <a:spcPct val="160000"/>
              </a:lnSpc>
              <a:spcBef>
                <a:spcPts val="400"/>
              </a:spcBef>
              <a:spcAft>
                <a:spcPts val="0"/>
              </a:spcAft>
              <a:buNone/>
            </a:pPr>
            <a:r>
              <a:rPr b="1" lang="en" sz="1250">
                <a:solidFill>
                  <a:srgbClr val="000000"/>
                </a:solidFill>
                <a:highlight>
                  <a:srgbClr val="FFFFFF"/>
                </a:highlight>
                <a:latin typeface="Arial"/>
                <a:ea typeface="Arial"/>
                <a:cs typeface="Arial"/>
                <a:sym typeface="Arial"/>
              </a:rPr>
              <a:t>Charging</a:t>
            </a:r>
            <a:endParaRPr sz="1250">
              <a:solidFill>
                <a:srgbClr val="54595D"/>
              </a:solidFill>
              <a:highlight>
                <a:srgbClr val="FFFFFF"/>
              </a:highlight>
              <a:latin typeface="Arial"/>
              <a:ea typeface="Arial"/>
              <a:cs typeface="Arial"/>
              <a:sym typeface="Arial"/>
            </a:endParaRPr>
          </a:p>
          <a:p>
            <a:pPr indent="0" lvl="0" marL="0" rtl="0" algn="l">
              <a:lnSpc>
                <a:spcPct val="160000"/>
              </a:lnSpc>
              <a:spcBef>
                <a:spcPts val="400"/>
              </a:spcBef>
              <a:spcAft>
                <a:spcPts val="0"/>
              </a:spcAft>
              <a:buNone/>
            </a:pPr>
            <a:r>
              <a:rPr lang="en" sz="1250">
                <a:solidFill>
                  <a:srgbClr val="202122"/>
                </a:solidFill>
                <a:highlight>
                  <a:srgbClr val="FFFFFF"/>
                </a:highlight>
                <a:latin typeface="Arial"/>
                <a:ea typeface="Arial"/>
                <a:cs typeface="Arial"/>
                <a:sym typeface="Arial"/>
              </a:rPr>
              <a:t>All electric scooters and motorcycles provide for recharging by plugging into ordinary wall outlets, usually taking about eight hours to recharge (i.e., overnight). Some manufacturers have designed in, included, or offer as an accessory, the high-power CHAdeMO level 2 charger, which can charge the batteries up to 95% in an hour.</a:t>
            </a:r>
            <a:endParaRPr baseline="30000" sz="1250">
              <a:solidFill>
                <a:srgbClr val="3366CC"/>
              </a:solidFill>
              <a:highlight>
                <a:srgbClr val="FFFFFF"/>
              </a:highlight>
              <a:latin typeface="Arial"/>
              <a:ea typeface="Arial"/>
              <a:cs typeface="Arial"/>
              <a:sym typeface="Arial"/>
            </a:endParaRPr>
          </a:p>
          <a:p>
            <a:pPr indent="0" lvl="0" marL="0" rtl="0" algn="l">
              <a:spcBef>
                <a:spcPts val="500"/>
              </a:spcBef>
              <a:spcAft>
                <a:spcPts val="0"/>
              </a:spcAft>
              <a:buNone/>
            </a:pPr>
            <a:r>
              <a:t/>
            </a:r>
            <a:endParaRPr sz="1150">
              <a:solidFill>
                <a:srgbClr val="202122"/>
              </a:solidFill>
              <a:highlight>
                <a:srgbClr val="FFFFFF"/>
              </a:highlight>
              <a:latin typeface="Arial"/>
              <a:ea typeface="Arial"/>
              <a:cs typeface="Arial"/>
              <a:sym typeface="Arial"/>
            </a:endParaRPr>
          </a:p>
          <a:p>
            <a:pPr indent="0" lvl="0" marL="457200" rtl="0" algn="l">
              <a:spcBef>
                <a:spcPts val="5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idx="1" type="body"/>
          </p:nvPr>
        </p:nvSpPr>
        <p:spPr>
          <a:xfrm>
            <a:off x="311700" y="214025"/>
            <a:ext cx="8520600" cy="4929600"/>
          </a:xfrm>
          <a:prstGeom prst="rect">
            <a:avLst/>
          </a:prstGeom>
        </p:spPr>
        <p:txBody>
          <a:bodyPr anchorCtr="0" anchor="t" bIns="91425" lIns="91425" spcFirstLastPara="1" rIns="91425" wrap="square" tIns="91425">
            <a:normAutofit fontScale="55000" lnSpcReduction="10000"/>
          </a:bodyPr>
          <a:lstStyle/>
          <a:p>
            <a:pPr indent="-342106" lvl="0" marL="457200" rtl="0" algn="l">
              <a:spcBef>
                <a:spcPts val="0"/>
              </a:spcBef>
              <a:spcAft>
                <a:spcPts val="0"/>
              </a:spcAft>
              <a:buClr>
                <a:srgbClr val="202122"/>
              </a:buClr>
              <a:buSzPct val="100000"/>
              <a:buFont typeface="Arial"/>
              <a:buChar char="➔"/>
            </a:pPr>
            <a:r>
              <a:rPr lang="en" sz="3250">
                <a:solidFill>
                  <a:srgbClr val="202122"/>
                </a:solidFill>
                <a:highlight>
                  <a:schemeClr val="lt1"/>
                </a:highlight>
                <a:latin typeface="Arial"/>
                <a:ea typeface="Arial"/>
                <a:cs typeface="Arial"/>
                <a:sym typeface="Arial"/>
              </a:rPr>
              <a:t>Construction of e-scooter</a:t>
            </a:r>
            <a:endParaRPr sz="3250">
              <a:solidFill>
                <a:srgbClr val="202122"/>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50">
              <a:solidFill>
                <a:srgbClr val="202122"/>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50">
              <a:solidFill>
                <a:srgbClr val="202122"/>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50">
              <a:solidFill>
                <a:srgbClr val="202122"/>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50">
              <a:solidFill>
                <a:srgbClr val="202122"/>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50">
              <a:solidFill>
                <a:srgbClr val="202122"/>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50">
              <a:solidFill>
                <a:srgbClr val="202122"/>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50">
              <a:solidFill>
                <a:srgbClr val="202122"/>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50">
              <a:solidFill>
                <a:srgbClr val="202122"/>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50">
              <a:solidFill>
                <a:srgbClr val="202122"/>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50">
              <a:solidFill>
                <a:srgbClr val="202122"/>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50">
              <a:solidFill>
                <a:srgbClr val="202122"/>
              </a:solidFill>
              <a:highlight>
                <a:schemeClr val="lt1"/>
              </a:highlight>
              <a:latin typeface="Arial"/>
              <a:ea typeface="Arial"/>
              <a:cs typeface="Arial"/>
              <a:sym typeface="Arial"/>
            </a:endParaRPr>
          </a:p>
          <a:p>
            <a:pPr indent="-321278" lvl="0" marL="457200" rtl="0" algn="l">
              <a:spcBef>
                <a:spcPts val="1200"/>
              </a:spcBef>
              <a:spcAft>
                <a:spcPts val="0"/>
              </a:spcAft>
              <a:buClr>
                <a:srgbClr val="202122"/>
              </a:buClr>
              <a:buSzPct val="100000"/>
              <a:buFont typeface="Arial"/>
              <a:buChar char="➔"/>
            </a:pPr>
            <a:r>
              <a:rPr lang="en" sz="2653">
                <a:solidFill>
                  <a:srgbClr val="202122"/>
                </a:solidFill>
                <a:highlight>
                  <a:schemeClr val="lt1"/>
                </a:highlight>
                <a:latin typeface="Arial"/>
                <a:ea typeface="Arial"/>
                <a:cs typeface="Arial"/>
                <a:sym typeface="Arial"/>
              </a:rPr>
              <a:t>Building an electric scooter starts with two key components: the scooter frame and motor. There are two main types of motor drives for DIY scooters: belt/gear driven, or direct drive such as a hub motor. I opted for a brushless hub motor.</a:t>
            </a:r>
            <a:endParaRPr sz="2803"/>
          </a:p>
          <a:p>
            <a:pPr indent="0" lvl="0" marL="0" rtl="0" algn="l">
              <a:spcBef>
                <a:spcPts val="1200"/>
              </a:spcBef>
              <a:spcAft>
                <a:spcPts val="1200"/>
              </a:spcAft>
              <a:buNone/>
            </a:pPr>
            <a:r>
              <a:t/>
            </a:r>
            <a:endParaRPr sz="1650">
              <a:solidFill>
                <a:srgbClr val="202122"/>
              </a:solidFill>
              <a:highlight>
                <a:schemeClr val="lt1"/>
              </a:highlight>
              <a:latin typeface="Arial"/>
              <a:ea typeface="Arial"/>
              <a:cs typeface="Arial"/>
              <a:sym typeface="Arial"/>
            </a:endParaRPr>
          </a:p>
        </p:txBody>
      </p:sp>
      <p:pic>
        <p:nvPicPr>
          <p:cNvPr id="105" name="Google Shape;105;p19"/>
          <p:cNvPicPr preferRelativeResize="0"/>
          <p:nvPr/>
        </p:nvPicPr>
        <p:blipFill>
          <a:blip r:embed="rId3">
            <a:alphaModFix/>
          </a:blip>
          <a:stretch>
            <a:fillRect/>
          </a:stretch>
        </p:blipFill>
        <p:spPr>
          <a:xfrm>
            <a:off x="1952775" y="666925"/>
            <a:ext cx="4913752" cy="3129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2581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Details of parts</a:t>
            </a:r>
            <a:endParaRPr/>
          </a:p>
        </p:txBody>
      </p:sp>
      <p:sp>
        <p:nvSpPr>
          <p:cNvPr id="111" name="Google Shape;111;p20"/>
          <p:cNvSpPr txBox="1"/>
          <p:nvPr>
            <p:ph idx="1" type="body"/>
          </p:nvPr>
        </p:nvSpPr>
        <p:spPr>
          <a:xfrm>
            <a:off x="311700" y="879225"/>
            <a:ext cx="5659800" cy="421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1"/>
              </a:buClr>
              <a:buSzPts val="1800"/>
              <a:buFont typeface="PT Sans Narrow"/>
              <a:buChar char="➔"/>
            </a:pPr>
            <a:r>
              <a:rPr b="1" lang="en">
                <a:solidFill>
                  <a:schemeClr val="accent1"/>
                </a:solidFill>
                <a:latin typeface="PT Sans Narrow"/>
                <a:ea typeface="PT Sans Narrow"/>
                <a:cs typeface="PT Sans Narrow"/>
                <a:sym typeface="PT Sans Narrow"/>
              </a:rPr>
              <a:t>DC rechargeable battery</a:t>
            </a:r>
            <a:endParaRPr b="1">
              <a:solidFill>
                <a:schemeClr val="accent1"/>
              </a:solidFill>
              <a:latin typeface="PT Sans Narrow"/>
              <a:ea typeface="PT Sans Narrow"/>
              <a:cs typeface="PT Sans Narrow"/>
              <a:sym typeface="PT Sans Narrow"/>
            </a:endParaRPr>
          </a:p>
          <a:p>
            <a:pPr indent="0" lvl="0" marL="0" rtl="0" algn="l">
              <a:lnSpc>
                <a:spcPct val="120000"/>
              </a:lnSpc>
              <a:spcBef>
                <a:spcPts val="1200"/>
              </a:spcBef>
              <a:spcAft>
                <a:spcPts val="0"/>
              </a:spcAft>
              <a:buNone/>
            </a:pPr>
            <a:r>
              <a:rPr b="1" lang="en" sz="1350">
                <a:solidFill>
                  <a:srgbClr val="000000"/>
                </a:solidFill>
                <a:highlight>
                  <a:srgbClr val="FFFFFF"/>
                </a:highlight>
                <a:latin typeface="Arial"/>
                <a:ea typeface="Arial"/>
                <a:cs typeface="Arial"/>
                <a:sym typeface="Arial"/>
              </a:rPr>
              <a:t>LRSA 24V 10Ah LITHIUM-ION RECHARGEABLE BATTERY PACK with Charger | Ebike, ECycle Battery 24volts 10Amps</a:t>
            </a:r>
            <a:endParaRPr b="1" sz="1350">
              <a:solidFill>
                <a:srgbClr val="000000"/>
              </a:solidFill>
              <a:highlight>
                <a:srgbClr val="FFFFFF"/>
              </a:highlight>
              <a:latin typeface="Arial"/>
              <a:ea typeface="Arial"/>
              <a:cs typeface="Arial"/>
              <a:sym typeface="Arial"/>
            </a:endParaRPr>
          </a:p>
          <a:p>
            <a:pPr indent="0" lvl="0" marL="0" rtl="0" algn="l">
              <a:lnSpc>
                <a:spcPct val="120000"/>
              </a:lnSpc>
              <a:spcBef>
                <a:spcPts val="600"/>
              </a:spcBef>
              <a:spcAft>
                <a:spcPts val="0"/>
              </a:spcAft>
              <a:buNone/>
            </a:pPr>
            <a:r>
              <a:rPr b="1" lang="en" sz="1350">
                <a:solidFill>
                  <a:srgbClr val="000000"/>
                </a:solidFill>
                <a:highlight>
                  <a:srgbClr val="FFFFFF"/>
                </a:highlight>
                <a:latin typeface="Arial"/>
                <a:ea typeface="Arial"/>
                <a:cs typeface="Arial"/>
                <a:sym typeface="Arial"/>
              </a:rPr>
              <a:t>Quantity -  1</a:t>
            </a:r>
            <a:endParaRPr b="1" sz="1350">
              <a:solidFill>
                <a:srgbClr val="000000"/>
              </a:solidFill>
              <a:highlight>
                <a:srgbClr val="FFFFFF"/>
              </a:highlight>
              <a:latin typeface="Arial"/>
              <a:ea typeface="Arial"/>
              <a:cs typeface="Arial"/>
              <a:sym typeface="Arial"/>
            </a:endParaRPr>
          </a:p>
          <a:p>
            <a:pPr indent="0" lvl="0" marL="457200" rtl="0" algn="l">
              <a:spcBef>
                <a:spcPts val="600"/>
              </a:spcBef>
              <a:spcAft>
                <a:spcPts val="0"/>
              </a:spcAft>
              <a:buNone/>
            </a:pPr>
            <a:r>
              <a:rPr lang="en" sz="1000" u="sng">
                <a:solidFill>
                  <a:schemeClr val="hlink"/>
                </a:solidFill>
                <a:highlight>
                  <a:schemeClr val="lt1"/>
                </a:highlight>
                <a:hlinkClick r:id="rId3"/>
              </a:rPr>
              <a:t>https://lrsa.in/product/24v-10ah-lithium-ion-rechargeable-battery-pack-with-charger/</a:t>
            </a:r>
            <a:endParaRPr sz="1000">
              <a:solidFill>
                <a:srgbClr val="3366CC"/>
              </a:solidFill>
              <a:highlight>
                <a:schemeClr val="lt1"/>
              </a:highlight>
            </a:endParaRPr>
          </a:p>
          <a:p>
            <a:pPr indent="-301625" lvl="0" marL="457200" rtl="0" algn="l">
              <a:spcBef>
                <a:spcPts val="1200"/>
              </a:spcBef>
              <a:spcAft>
                <a:spcPts val="0"/>
              </a:spcAft>
              <a:buClr>
                <a:srgbClr val="0F0F0F"/>
              </a:buClr>
              <a:buSzPts val="1150"/>
              <a:buFont typeface="Arial"/>
              <a:buChar char="●"/>
            </a:pPr>
            <a:r>
              <a:rPr lang="en" sz="1150">
                <a:solidFill>
                  <a:srgbClr val="0F0F0F"/>
                </a:solidFill>
                <a:highlight>
                  <a:srgbClr val="FFFFFF"/>
                </a:highlight>
                <a:latin typeface="Arial"/>
                <a:ea typeface="Arial"/>
                <a:cs typeface="Arial"/>
                <a:sym typeface="Arial"/>
              </a:rPr>
              <a:t>Very Small in size and weight compared to Ni-Cd, Ni-MH, and Lead Acid Batteries</a:t>
            </a:r>
            <a:endParaRPr sz="1150">
              <a:solidFill>
                <a:srgbClr val="0F0F0F"/>
              </a:solidFill>
              <a:highlight>
                <a:srgbClr val="FFFFFF"/>
              </a:highlight>
              <a:latin typeface="Arial"/>
              <a:ea typeface="Arial"/>
              <a:cs typeface="Arial"/>
              <a:sym typeface="Arial"/>
            </a:endParaRPr>
          </a:p>
          <a:p>
            <a:pPr indent="-301625" lvl="0" marL="457200" rtl="0" algn="l">
              <a:spcBef>
                <a:spcPts val="0"/>
              </a:spcBef>
              <a:spcAft>
                <a:spcPts val="0"/>
              </a:spcAft>
              <a:buClr>
                <a:srgbClr val="0F0F0F"/>
              </a:buClr>
              <a:buSzPts val="1150"/>
              <a:buFont typeface="Arial"/>
              <a:buChar char="●"/>
            </a:pPr>
            <a:r>
              <a:rPr lang="en" sz="1150">
                <a:solidFill>
                  <a:srgbClr val="0F0F0F"/>
                </a:solidFill>
                <a:highlight>
                  <a:srgbClr val="FFFFFF"/>
                </a:highlight>
                <a:latin typeface="Arial"/>
                <a:ea typeface="Arial"/>
                <a:cs typeface="Arial"/>
                <a:sym typeface="Arial"/>
              </a:rPr>
              <a:t>Full Charge in 40 to 90 minutes depending upon the special charger</a:t>
            </a:r>
            <a:endParaRPr sz="1150">
              <a:solidFill>
                <a:srgbClr val="0F0F0F"/>
              </a:solidFill>
              <a:highlight>
                <a:srgbClr val="FFFFFF"/>
              </a:highlight>
              <a:latin typeface="Arial"/>
              <a:ea typeface="Arial"/>
              <a:cs typeface="Arial"/>
              <a:sym typeface="Arial"/>
            </a:endParaRPr>
          </a:p>
          <a:p>
            <a:pPr indent="-301625" lvl="0" marL="457200" rtl="0" algn="l">
              <a:spcBef>
                <a:spcPts val="0"/>
              </a:spcBef>
              <a:spcAft>
                <a:spcPts val="0"/>
              </a:spcAft>
              <a:buClr>
                <a:srgbClr val="0F0F0F"/>
              </a:buClr>
              <a:buSzPts val="1150"/>
              <a:buFont typeface="Arial"/>
              <a:buChar char="●"/>
            </a:pPr>
            <a:r>
              <a:rPr lang="en" sz="1150">
                <a:solidFill>
                  <a:srgbClr val="0F0F0F"/>
                </a:solidFill>
                <a:highlight>
                  <a:srgbClr val="FFFFFF"/>
                </a:highlight>
                <a:latin typeface="Arial"/>
                <a:ea typeface="Arial"/>
                <a:cs typeface="Arial"/>
                <a:sym typeface="Arial"/>
              </a:rPr>
              <a:t>Long life with full capacity for up to 1000 charge cycles</a:t>
            </a:r>
            <a:endParaRPr sz="1150">
              <a:solidFill>
                <a:srgbClr val="0F0F0F"/>
              </a:solidFill>
              <a:highlight>
                <a:srgbClr val="FFFFFF"/>
              </a:highlight>
              <a:latin typeface="Arial"/>
              <a:ea typeface="Arial"/>
              <a:cs typeface="Arial"/>
              <a:sym typeface="Arial"/>
            </a:endParaRPr>
          </a:p>
          <a:p>
            <a:pPr indent="-307975" lvl="0" marL="457200" rtl="0" algn="l">
              <a:spcBef>
                <a:spcPts val="0"/>
              </a:spcBef>
              <a:spcAft>
                <a:spcPts val="0"/>
              </a:spcAft>
              <a:buClr>
                <a:srgbClr val="0F0F0F"/>
              </a:buClr>
              <a:buSzPts val="1250"/>
              <a:buFont typeface="Arial"/>
              <a:buChar char="●"/>
            </a:pPr>
            <a:r>
              <a:rPr lang="en" sz="1250">
                <a:solidFill>
                  <a:srgbClr val="0F0F0F"/>
                </a:solidFill>
                <a:highlight>
                  <a:srgbClr val="FFFFFF"/>
                </a:highlight>
                <a:latin typeface="Arial"/>
                <a:ea typeface="Arial"/>
                <a:cs typeface="Arial"/>
                <a:sym typeface="Arial"/>
              </a:rPr>
              <a:t>Low maintenance</a:t>
            </a:r>
            <a:endParaRPr sz="1250">
              <a:solidFill>
                <a:srgbClr val="0F0F0F"/>
              </a:solidFill>
              <a:highlight>
                <a:srgbClr val="FFFFFF"/>
              </a:highlight>
              <a:latin typeface="Arial"/>
              <a:ea typeface="Arial"/>
              <a:cs typeface="Arial"/>
              <a:sym typeface="Arial"/>
            </a:endParaRPr>
          </a:p>
          <a:p>
            <a:pPr indent="0" lvl="0" marL="0" rtl="0" algn="l">
              <a:lnSpc>
                <a:spcPct val="140000"/>
              </a:lnSpc>
              <a:spcBef>
                <a:spcPts val="1500"/>
              </a:spcBef>
              <a:spcAft>
                <a:spcPts val="0"/>
              </a:spcAft>
              <a:buNone/>
            </a:pPr>
            <a:r>
              <a:rPr lang="en" sz="1150">
                <a:solidFill>
                  <a:srgbClr val="0F0F0F"/>
                </a:solidFill>
                <a:highlight>
                  <a:srgbClr val="FFFFFF"/>
                </a:highlight>
                <a:latin typeface="Arial"/>
                <a:ea typeface="Arial"/>
                <a:cs typeface="Arial"/>
                <a:sym typeface="Arial"/>
              </a:rPr>
              <a:t>Connector Pin Type - 5.5X2.5</a:t>
            </a:r>
            <a:endParaRPr sz="1150">
              <a:solidFill>
                <a:srgbClr val="0F0F0F"/>
              </a:solidFill>
              <a:highlight>
                <a:srgbClr val="FFFFFF"/>
              </a:highlight>
              <a:latin typeface="Arial"/>
              <a:ea typeface="Arial"/>
              <a:cs typeface="Arial"/>
              <a:sym typeface="Arial"/>
            </a:endParaRPr>
          </a:p>
          <a:p>
            <a:pPr indent="0" lvl="0" marL="0" rtl="0" algn="l">
              <a:lnSpc>
                <a:spcPct val="140000"/>
              </a:lnSpc>
              <a:spcBef>
                <a:spcPts val="0"/>
              </a:spcBef>
              <a:spcAft>
                <a:spcPts val="0"/>
              </a:spcAft>
              <a:buNone/>
            </a:pPr>
            <a:r>
              <a:rPr lang="en" sz="1150">
                <a:solidFill>
                  <a:srgbClr val="0F0F0F"/>
                </a:solidFill>
                <a:highlight>
                  <a:srgbClr val="FFFFFF"/>
                </a:highlight>
                <a:latin typeface="Arial"/>
                <a:ea typeface="Arial"/>
                <a:cs typeface="Arial"/>
                <a:sym typeface="Arial"/>
              </a:rPr>
              <a:t>Power Input - 100-240,50-60HZ</a:t>
            </a:r>
            <a:endParaRPr sz="1150">
              <a:solidFill>
                <a:srgbClr val="0F0F0F"/>
              </a:solidFill>
              <a:highlight>
                <a:srgbClr val="FFFFFF"/>
              </a:highlight>
              <a:latin typeface="Arial"/>
              <a:ea typeface="Arial"/>
              <a:cs typeface="Arial"/>
              <a:sym typeface="Arial"/>
            </a:endParaRPr>
          </a:p>
          <a:p>
            <a:pPr indent="0" lvl="0" marL="0" rtl="0" algn="l">
              <a:lnSpc>
                <a:spcPct val="140000"/>
              </a:lnSpc>
              <a:spcBef>
                <a:spcPts val="0"/>
              </a:spcBef>
              <a:spcAft>
                <a:spcPts val="0"/>
              </a:spcAft>
              <a:buNone/>
            </a:pPr>
            <a:r>
              <a:rPr lang="en" sz="1150">
                <a:solidFill>
                  <a:srgbClr val="0F0F0F"/>
                </a:solidFill>
                <a:highlight>
                  <a:srgbClr val="FFFFFF"/>
                </a:highlight>
                <a:latin typeface="Arial"/>
                <a:ea typeface="Arial"/>
                <a:cs typeface="Arial"/>
                <a:sym typeface="Arial"/>
              </a:rPr>
              <a:t>Output Current (A) - 3 A</a:t>
            </a:r>
            <a:endParaRPr sz="1150">
              <a:solidFill>
                <a:srgbClr val="0F0F0F"/>
              </a:solidFill>
              <a:highlight>
                <a:srgbClr val="FFFFFF"/>
              </a:highlight>
              <a:latin typeface="Arial"/>
              <a:ea typeface="Arial"/>
              <a:cs typeface="Arial"/>
              <a:sym typeface="Arial"/>
            </a:endParaRPr>
          </a:p>
          <a:p>
            <a:pPr indent="0" lvl="0" marL="0" rtl="0" algn="l">
              <a:lnSpc>
                <a:spcPct val="140000"/>
              </a:lnSpc>
              <a:spcBef>
                <a:spcPts val="0"/>
              </a:spcBef>
              <a:spcAft>
                <a:spcPts val="0"/>
              </a:spcAft>
              <a:buNone/>
            </a:pPr>
            <a:r>
              <a:rPr lang="en" sz="1150">
                <a:solidFill>
                  <a:srgbClr val="0F0F0F"/>
                </a:solidFill>
                <a:highlight>
                  <a:srgbClr val="FFFFFF"/>
                </a:highlight>
                <a:latin typeface="Arial"/>
                <a:ea typeface="Arial"/>
                <a:cs typeface="Arial"/>
                <a:sym typeface="Arial"/>
              </a:rPr>
              <a:t>Cable Length (m)  - 1.5 m</a:t>
            </a:r>
            <a:endParaRPr sz="1150">
              <a:solidFill>
                <a:srgbClr val="0F0F0F"/>
              </a:solidFill>
              <a:highlight>
                <a:srgbClr val="FFFFFF"/>
              </a:highlight>
              <a:latin typeface="Arial"/>
              <a:ea typeface="Arial"/>
              <a:cs typeface="Arial"/>
              <a:sym typeface="Arial"/>
            </a:endParaRPr>
          </a:p>
          <a:p>
            <a:pPr indent="0" lvl="0" marL="0" rtl="0" algn="l">
              <a:lnSpc>
                <a:spcPct val="140000"/>
              </a:lnSpc>
              <a:spcBef>
                <a:spcPts val="0"/>
              </a:spcBef>
              <a:spcAft>
                <a:spcPts val="0"/>
              </a:spcAft>
              <a:buNone/>
            </a:pPr>
            <a:r>
              <a:rPr lang="en" sz="1150">
                <a:solidFill>
                  <a:srgbClr val="0F0F0F"/>
                </a:solidFill>
                <a:highlight>
                  <a:srgbClr val="FFFFFF"/>
                </a:highlight>
                <a:latin typeface="Arial"/>
                <a:ea typeface="Arial"/>
                <a:cs typeface="Arial"/>
                <a:sym typeface="Arial"/>
              </a:rPr>
              <a:t>Short Circuit Protection - Yes</a:t>
            </a:r>
            <a:endParaRPr sz="1150">
              <a:solidFill>
                <a:srgbClr val="0F0F0F"/>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pic>
        <p:nvPicPr>
          <p:cNvPr id="112" name="Google Shape;112;p20"/>
          <p:cNvPicPr preferRelativeResize="0"/>
          <p:nvPr/>
        </p:nvPicPr>
        <p:blipFill>
          <a:blip r:embed="rId4">
            <a:alphaModFix/>
          </a:blip>
          <a:stretch>
            <a:fillRect/>
          </a:stretch>
        </p:blipFill>
        <p:spPr>
          <a:xfrm>
            <a:off x="6176800" y="1640075"/>
            <a:ext cx="2967200" cy="21243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213325" y="2778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 in-built tyres</a:t>
            </a:r>
            <a:endParaRPr/>
          </a:p>
        </p:txBody>
      </p:sp>
      <p:sp>
        <p:nvSpPr>
          <p:cNvPr id="118" name="Google Shape;118;p21"/>
          <p:cNvSpPr txBox="1"/>
          <p:nvPr>
            <p:ph idx="1" type="body"/>
          </p:nvPr>
        </p:nvSpPr>
        <p:spPr>
          <a:xfrm>
            <a:off x="311700" y="1266325"/>
            <a:ext cx="6426900" cy="3802500"/>
          </a:xfrm>
          <a:prstGeom prst="rect">
            <a:avLst/>
          </a:prstGeom>
        </p:spPr>
        <p:txBody>
          <a:bodyPr anchorCtr="0" anchor="t" bIns="91425" lIns="91425" spcFirstLastPara="1" rIns="91425" wrap="square" tIns="91425">
            <a:noAutofit/>
          </a:bodyPr>
          <a:lstStyle/>
          <a:p>
            <a:pPr indent="0" lvl="0" marL="0" rtl="0" algn="l">
              <a:lnSpc>
                <a:spcPct val="128000"/>
              </a:lnSpc>
              <a:spcBef>
                <a:spcPts val="0"/>
              </a:spcBef>
              <a:spcAft>
                <a:spcPts val="0"/>
              </a:spcAft>
              <a:buNone/>
            </a:pPr>
            <a:r>
              <a:rPr b="1" lang="en" sz="1600">
                <a:solidFill>
                  <a:srgbClr val="333E48"/>
                </a:solidFill>
                <a:highlight>
                  <a:srgbClr val="FFFFFF"/>
                </a:highlight>
              </a:rPr>
              <a:t>6 Inch 250W 24V Brushless Hub Motor with Tyre for E-bike</a:t>
            </a:r>
            <a:endParaRPr b="1" sz="1600">
              <a:solidFill>
                <a:srgbClr val="333E48"/>
              </a:solidFill>
              <a:highlight>
                <a:srgbClr val="FFFFFF"/>
              </a:highlight>
            </a:endParaRPr>
          </a:p>
          <a:p>
            <a:pPr indent="0" lvl="0" marL="0" rtl="0" algn="l">
              <a:lnSpc>
                <a:spcPct val="128000"/>
              </a:lnSpc>
              <a:spcBef>
                <a:spcPts val="1100"/>
              </a:spcBef>
              <a:spcAft>
                <a:spcPts val="0"/>
              </a:spcAft>
              <a:buNone/>
            </a:pPr>
            <a:r>
              <a:rPr b="1" lang="en" sz="1600">
                <a:solidFill>
                  <a:srgbClr val="333E48"/>
                </a:solidFill>
                <a:highlight>
                  <a:srgbClr val="FFFFFF"/>
                </a:highlight>
              </a:rPr>
              <a:t>Q</a:t>
            </a:r>
            <a:r>
              <a:rPr b="1" lang="en" sz="1600">
                <a:solidFill>
                  <a:srgbClr val="333E48"/>
                </a:solidFill>
                <a:highlight>
                  <a:srgbClr val="FFFFFF"/>
                </a:highlight>
              </a:rPr>
              <a:t>uantity - 2</a:t>
            </a:r>
            <a:endParaRPr sz="1600">
              <a:solidFill>
                <a:srgbClr val="00FF00"/>
              </a:solidFill>
              <a:highlight>
                <a:srgbClr val="FFFFFF"/>
              </a:highlight>
            </a:endParaRPr>
          </a:p>
          <a:p>
            <a:pPr indent="-301625" lvl="0" marL="457200" rtl="0" algn="l">
              <a:spcBef>
                <a:spcPts val="1100"/>
              </a:spcBef>
              <a:spcAft>
                <a:spcPts val="0"/>
              </a:spcAft>
              <a:buClr>
                <a:srgbClr val="202122"/>
              </a:buClr>
              <a:buSzPts val="1150"/>
              <a:buFont typeface="Arial"/>
              <a:buAutoNum type="arabicPeriod"/>
            </a:pPr>
            <a:r>
              <a:rPr lang="en" sz="1150">
                <a:solidFill>
                  <a:srgbClr val="202122"/>
                </a:solidFill>
                <a:highlight>
                  <a:srgbClr val="FFFFFF"/>
                </a:highlight>
                <a:latin typeface="Arial"/>
                <a:ea typeface="Arial"/>
                <a:cs typeface="Arial"/>
                <a:sym typeface="Arial"/>
              </a:rPr>
              <a:t>Max speed: 28 km/h.</a:t>
            </a:r>
            <a:endParaRPr sz="1150">
              <a:solidFill>
                <a:srgbClr val="202122"/>
              </a:solidFill>
              <a:highlight>
                <a:srgbClr val="FFFFFF"/>
              </a:highlight>
              <a:latin typeface="Arial"/>
              <a:ea typeface="Arial"/>
              <a:cs typeface="Arial"/>
              <a:sym typeface="Arial"/>
            </a:endParaRPr>
          </a:p>
          <a:p>
            <a:pPr indent="-301625" lvl="0" marL="457200" rtl="0" algn="l">
              <a:spcBef>
                <a:spcPts val="0"/>
              </a:spcBef>
              <a:spcAft>
                <a:spcPts val="0"/>
              </a:spcAft>
              <a:buClr>
                <a:srgbClr val="202122"/>
              </a:buClr>
              <a:buSzPts val="1150"/>
              <a:buFont typeface="Arial"/>
              <a:buAutoNum type="arabicPeriod"/>
            </a:pPr>
            <a:r>
              <a:rPr lang="en" sz="1150">
                <a:solidFill>
                  <a:srgbClr val="202122"/>
                </a:solidFill>
                <a:highlight>
                  <a:srgbClr val="FFFFFF"/>
                </a:highlight>
                <a:latin typeface="Arial"/>
                <a:ea typeface="Arial"/>
                <a:cs typeface="Arial"/>
                <a:sym typeface="Arial"/>
              </a:rPr>
              <a:t>Weight: 2.1 kg</a:t>
            </a:r>
            <a:endParaRPr sz="1150">
              <a:solidFill>
                <a:srgbClr val="202122"/>
              </a:solidFill>
              <a:highlight>
                <a:srgbClr val="FFFFFF"/>
              </a:highlight>
              <a:latin typeface="Arial"/>
              <a:ea typeface="Arial"/>
              <a:cs typeface="Arial"/>
              <a:sym typeface="Arial"/>
            </a:endParaRPr>
          </a:p>
          <a:p>
            <a:pPr indent="-301625" lvl="0" marL="457200" rtl="0" algn="l">
              <a:spcBef>
                <a:spcPts val="0"/>
              </a:spcBef>
              <a:spcAft>
                <a:spcPts val="0"/>
              </a:spcAft>
              <a:buClr>
                <a:srgbClr val="202122"/>
              </a:buClr>
              <a:buSzPts val="1150"/>
              <a:buFont typeface="Arial"/>
              <a:buAutoNum type="arabicPeriod"/>
            </a:pPr>
            <a:r>
              <a:rPr lang="en" sz="1150">
                <a:solidFill>
                  <a:srgbClr val="202122"/>
                </a:solidFill>
                <a:highlight>
                  <a:srgbClr val="FFFFFF"/>
                </a:highlight>
                <a:latin typeface="Arial"/>
                <a:ea typeface="Arial"/>
                <a:cs typeface="Arial"/>
                <a:sym typeface="Arial"/>
              </a:rPr>
              <a:t>Shaft Type: D-type</a:t>
            </a:r>
            <a:endParaRPr sz="1150">
              <a:solidFill>
                <a:srgbClr val="202122"/>
              </a:solidFill>
              <a:highlight>
                <a:srgbClr val="FFFFFF"/>
              </a:highlight>
              <a:latin typeface="Arial"/>
              <a:ea typeface="Arial"/>
              <a:cs typeface="Arial"/>
              <a:sym typeface="Arial"/>
            </a:endParaRPr>
          </a:p>
          <a:p>
            <a:pPr indent="-301625" lvl="0" marL="457200" rtl="0" algn="l">
              <a:spcBef>
                <a:spcPts val="0"/>
              </a:spcBef>
              <a:spcAft>
                <a:spcPts val="0"/>
              </a:spcAft>
              <a:buClr>
                <a:srgbClr val="202122"/>
              </a:buClr>
              <a:buSzPts val="1150"/>
              <a:buFont typeface="Arial"/>
              <a:buAutoNum type="arabicPeriod"/>
            </a:pPr>
            <a:r>
              <a:rPr lang="en" sz="1150">
                <a:solidFill>
                  <a:srgbClr val="202122"/>
                </a:solidFill>
                <a:highlight>
                  <a:srgbClr val="FFFFFF"/>
                </a:highlight>
                <a:latin typeface="Arial"/>
                <a:ea typeface="Arial"/>
                <a:cs typeface="Arial"/>
                <a:sym typeface="Arial"/>
              </a:rPr>
              <a:t>Shaft Length: 50 mm</a:t>
            </a:r>
            <a:endParaRPr sz="1150">
              <a:solidFill>
                <a:srgbClr val="202122"/>
              </a:solidFill>
              <a:highlight>
                <a:srgbClr val="FFFFFF"/>
              </a:highlight>
              <a:latin typeface="Arial"/>
              <a:ea typeface="Arial"/>
              <a:cs typeface="Arial"/>
              <a:sym typeface="Arial"/>
            </a:endParaRPr>
          </a:p>
          <a:p>
            <a:pPr indent="-301625" lvl="0" marL="457200" rtl="0" algn="l">
              <a:spcBef>
                <a:spcPts val="0"/>
              </a:spcBef>
              <a:spcAft>
                <a:spcPts val="0"/>
              </a:spcAft>
              <a:buClr>
                <a:srgbClr val="202122"/>
              </a:buClr>
              <a:buSzPts val="1150"/>
              <a:buFont typeface="Arial"/>
              <a:buAutoNum type="arabicPeriod"/>
            </a:pPr>
            <a:r>
              <a:rPr lang="en" sz="1150">
                <a:solidFill>
                  <a:srgbClr val="202122"/>
                </a:solidFill>
                <a:highlight>
                  <a:srgbClr val="FFFFFF"/>
                </a:highlight>
                <a:latin typeface="Arial"/>
                <a:ea typeface="Arial"/>
                <a:cs typeface="Arial"/>
                <a:sym typeface="Arial"/>
              </a:rPr>
              <a:t>Shaft Diameter: 16mm (ROUND SIDE); 14.5 (FLAT SIDE)</a:t>
            </a:r>
            <a:endParaRPr sz="1150">
              <a:solidFill>
                <a:srgbClr val="202122"/>
              </a:solidFill>
              <a:highlight>
                <a:srgbClr val="FFFFFF"/>
              </a:highlight>
              <a:latin typeface="Arial"/>
              <a:ea typeface="Arial"/>
              <a:cs typeface="Arial"/>
              <a:sym typeface="Arial"/>
            </a:endParaRPr>
          </a:p>
          <a:p>
            <a:pPr indent="0" lvl="0" marL="0" rtl="0" algn="l">
              <a:spcBef>
                <a:spcPts val="1200"/>
              </a:spcBef>
              <a:spcAft>
                <a:spcPts val="0"/>
              </a:spcAft>
              <a:buNone/>
            </a:pPr>
            <a:r>
              <a:rPr lang="en" sz="1264">
                <a:solidFill>
                  <a:srgbClr val="202122"/>
                </a:solidFill>
                <a:highlight>
                  <a:srgbClr val="FFFFFF"/>
                </a:highlight>
                <a:latin typeface="Arial"/>
                <a:ea typeface="Arial"/>
                <a:cs typeface="Arial"/>
                <a:sym typeface="Arial"/>
              </a:rPr>
              <a:t>This is a 6 Inch 250w 24v Brushless Hub Motor with Tyre for E-bike. This monster Hub Motor is for Self-balancing Cars &amp; Scooters.</a:t>
            </a:r>
            <a:endParaRPr sz="1264">
              <a:solidFill>
                <a:srgbClr val="202122"/>
              </a:solidFill>
              <a:highlight>
                <a:srgbClr val="FFFFFF"/>
              </a:highlight>
              <a:latin typeface="Arial"/>
              <a:ea typeface="Arial"/>
              <a:cs typeface="Arial"/>
              <a:sym typeface="Arial"/>
            </a:endParaRPr>
          </a:p>
          <a:p>
            <a:pPr indent="0" lvl="0" marL="0" rtl="0" algn="l">
              <a:spcBef>
                <a:spcPts val="400"/>
              </a:spcBef>
              <a:spcAft>
                <a:spcPts val="0"/>
              </a:spcAft>
              <a:buNone/>
            </a:pPr>
            <a:r>
              <a:rPr lang="en" sz="1264">
                <a:solidFill>
                  <a:srgbClr val="202122"/>
                </a:solidFill>
                <a:highlight>
                  <a:srgbClr val="FFFFFF"/>
                </a:highlight>
                <a:latin typeface="Arial"/>
                <a:ea typeface="Arial"/>
                <a:cs typeface="Arial"/>
                <a:sym typeface="Arial"/>
              </a:rPr>
              <a:t>Hub motor has a size of 13cm (with a tyre of 16.5cm) and comes with an airless tyre. The motor has connection wires for the hall sensor and temperature controller making it easier to control. One can use this Hub motor and Tyre combo in Self-balancing Car, Electric Scooter, Skateboard, Ebike, ATV, Electric Roller, DIY Conversion Kit, E-Scooter, etc</a:t>
            </a:r>
            <a:endParaRPr sz="1264">
              <a:solidFill>
                <a:srgbClr val="202122"/>
              </a:solidFill>
              <a:highlight>
                <a:srgbClr val="FFFFFF"/>
              </a:highlight>
              <a:latin typeface="Arial"/>
              <a:ea typeface="Arial"/>
              <a:cs typeface="Arial"/>
              <a:sym typeface="Arial"/>
            </a:endParaRPr>
          </a:p>
          <a:p>
            <a:pPr indent="0" lvl="0" marL="457200" rtl="0" algn="l">
              <a:spcBef>
                <a:spcPts val="400"/>
              </a:spcBef>
              <a:spcAft>
                <a:spcPts val="0"/>
              </a:spcAft>
              <a:buNone/>
            </a:pPr>
            <a:r>
              <a:t/>
            </a:r>
            <a:endParaRPr sz="1250">
              <a:solidFill>
                <a:srgbClr val="202122"/>
              </a:solidFill>
              <a:highlight>
                <a:srgbClr val="FFFFFF"/>
              </a:highlight>
              <a:latin typeface="Arial"/>
              <a:ea typeface="Arial"/>
              <a:cs typeface="Arial"/>
              <a:sym typeface="Arial"/>
            </a:endParaRPr>
          </a:p>
          <a:p>
            <a:pPr indent="0" lvl="0" marL="457200" rtl="0" algn="l">
              <a:spcBef>
                <a:spcPts val="1200"/>
              </a:spcBef>
              <a:spcAft>
                <a:spcPts val="0"/>
              </a:spcAft>
              <a:buNone/>
            </a:pPr>
            <a:r>
              <a:t/>
            </a:r>
            <a:endParaRPr sz="1250">
              <a:solidFill>
                <a:srgbClr val="202122"/>
              </a:solidFill>
              <a:highlight>
                <a:srgbClr val="FFFFFF"/>
              </a:highlight>
              <a:latin typeface="Arial"/>
              <a:ea typeface="Arial"/>
              <a:cs typeface="Arial"/>
              <a:sym typeface="Arial"/>
            </a:endParaRPr>
          </a:p>
          <a:p>
            <a:pPr indent="0" lvl="0" marL="0" rtl="0" algn="l">
              <a:lnSpc>
                <a:spcPct val="128000"/>
              </a:lnSpc>
              <a:spcBef>
                <a:spcPts val="1200"/>
              </a:spcBef>
              <a:spcAft>
                <a:spcPts val="0"/>
              </a:spcAft>
              <a:buNone/>
            </a:pPr>
            <a:r>
              <a:t/>
            </a:r>
            <a:endParaRPr b="1" sz="1600">
              <a:solidFill>
                <a:srgbClr val="333E48"/>
              </a:solidFill>
              <a:highlight>
                <a:srgbClr val="FFFFFF"/>
              </a:highlight>
            </a:endParaRPr>
          </a:p>
          <a:p>
            <a:pPr indent="0" lvl="0" marL="0" rtl="0" algn="l">
              <a:spcBef>
                <a:spcPts val="1100"/>
              </a:spcBef>
              <a:spcAft>
                <a:spcPts val="1200"/>
              </a:spcAft>
              <a:buNone/>
            </a:pPr>
            <a:r>
              <a:t/>
            </a:r>
            <a:endParaRPr b="1" sz="1600"/>
          </a:p>
        </p:txBody>
      </p:sp>
      <p:pic>
        <p:nvPicPr>
          <p:cNvPr id="119" name="Google Shape;119;p21"/>
          <p:cNvPicPr preferRelativeResize="0"/>
          <p:nvPr/>
        </p:nvPicPr>
        <p:blipFill>
          <a:blip r:embed="rId3">
            <a:alphaModFix/>
          </a:blip>
          <a:stretch>
            <a:fillRect/>
          </a:stretch>
        </p:blipFill>
        <p:spPr>
          <a:xfrm>
            <a:off x="6443550" y="1083575"/>
            <a:ext cx="2429950" cy="2429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